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92" r:id="rId3"/>
    <p:sldId id="282" r:id="rId4"/>
    <p:sldId id="275" r:id="rId5"/>
    <p:sldId id="258" r:id="rId6"/>
    <p:sldId id="260" r:id="rId7"/>
    <p:sldId id="262" r:id="rId8"/>
    <p:sldId id="283" r:id="rId9"/>
    <p:sldId id="261" r:id="rId10"/>
    <p:sldId id="263" r:id="rId11"/>
    <p:sldId id="259" r:id="rId12"/>
    <p:sldId id="289" r:id="rId13"/>
    <p:sldId id="290" r:id="rId14"/>
    <p:sldId id="291" r:id="rId15"/>
    <p:sldId id="271" r:id="rId16"/>
    <p:sldId id="285" r:id="rId17"/>
    <p:sldId id="286" r:id="rId18"/>
    <p:sldId id="274" r:id="rId19"/>
    <p:sldId id="284" r:id="rId20"/>
    <p:sldId id="293"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31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2261BA-5226-45BE-A600-2EB8F193BB26}"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CF1AF998-506F-4313-9970-22502BF839FB}">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Industry members</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BF67297B-840E-4A59-8E44-00B59D38F18E}" type="parTrans" cxnId="{AC598165-9870-45B6-8590-2F60228684E1}">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E41B2DCC-DD89-4254-8897-0047BAB54038}" type="sibTrans" cxnId="{AC598165-9870-45B6-8590-2F60228684E1}">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F1D000FC-068A-49E7-8219-E42387FCB186}">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Industry</a:t>
          </a:r>
        </a:p>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associations</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5BD45A9F-8502-429C-A7B5-A9284ECE2E5E}" type="parTrans" cxnId="{95AA901D-C9C9-485D-AD4A-30BF0AD48D34}">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B27D3124-4B58-4F4B-A965-27067B6554AC}" type="sibTrans" cxnId="{95AA901D-C9C9-485D-AD4A-30BF0AD48D34}">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45D41968-B7E1-4F9B-A152-E18FC5CED390}">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Distinguished business leaders</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69EBA592-BC00-4A42-BA4C-41FEE41EE22D}" type="parTrans" cxnId="{681FBF6C-18CB-4E84-A5EA-A9453275F4D9}">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37BAA7F1-C6EE-4DDC-9E36-467B664E041F}" type="sibTrans" cxnId="{681FBF6C-18CB-4E84-A5EA-A9453275F4D9}">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945937BB-8D4B-42A8-975E-3B623C513788}">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Training Providers</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33305669-2D14-43CB-98C4-2794220C28AC}" type="parTrans" cxnId="{1E763C73-183A-4864-AEA8-BC8C4092A65B}">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BA4936B2-CB5B-4422-9BB9-99D535064763}" type="sibTrans" cxnId="{1E763C73-183A-4864-AEA8-BC8C4092A65B}">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7E839BE5-B5A4-4779-B87C-D9AA498AB7A8}">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NSDC</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711098D2-D96C-4B39-B218-307F1D58EF2A}" type="parTrans" cxnId="{8D2CDD89-6D3A-4A51-80BB-D1CAC1B69D03}">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00419857-89B5-4397-B550-70E8453D6816}" type="sibTrans" cxnId="{8D2CDD89-6D3A-4A51-80BB-D1CAC1B69D03}">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4566FA0B-D752-4ACF-8B70-CA90A65B0148}">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Trade Unions</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22D73D09-9D61-4432-8163-850720FC5369}" type="parTrans" cxnId="{253164F0-AEF3-4D11-9F20-843109478388}">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18E70246-9F12-49C1-8176-9A96D4E5DBA3}" type="sibTrans" cxnId="{253164F0-AEF3-4D11-9F20-843109478388}">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3051D569-DF87-4F2B-876E-700EEF3E5EA0}">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18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Govt</a:t>
          </a:r>
          <a:r>
            <a:rPr lang="en-US" sz="1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Bodies</a:t>
          </a:r>
          <a:endParaRPr 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9310B3BC-BE43-4E15-8A86-61CC3E890916}" type="parTrans" cxnId="{01B0BFBD-0DB8-4735-925E-11C1B735DA27}">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22EBEBAF-E1F6-44CE-B0AF-EE80D6C643A6}" type="sibTrans" cxnId="{01B0BFBD-0DB8-4735-925E-11C1B735DA27}">
      <dgm:prSet>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endParaRPr lang="en-US" sz="36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3F391C54-937A-490F-A7FA-389F9EB20F54}">
      <dgm:prSet phldrT="[Text]" custT="1">
        <dgm:style>
          <a:lnRef idx="2">
            <a:schemeClr val="accent6"/>
          </a:lnRef>
          <a:fillRef idx="1">
            <a:schemeClr val="lt1"/>
          </a:fillRef>
          <a:effectRef idx="0">
            <a:schemeClr val="accent6"/>
          </a:effectRef>
          <a:fontRef idx="minor">
            <a:schemeClr val="dk1"/>
          </a:fontRef>
        </dgm:style>
      </dgm:prSet>
      <dgm:spPr>
        <a:solidFill>
          <a:schemeClr val="bg2">
            <a:lumMod val="75000"/>
          </a:schemeClr>
        </a:solidFill>
      </dgm:spPr>
      <dgm:t>
        <a:bodyPr/>
        <a:lstStyle/>
        <a:p>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SSC</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C43F6404-D64C-49D4-B037-2B491DED2E91}" type="sibTrans" cxnId="{B83639D3-F644-42D5-9B5C-8EE3F803B584}">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42944540-C212-4FB2-9F89-9B310869B6B0}" type="parTrans" cxnId="{B83639D3-F644-42D5-9B5C-8EE3F803B584}">
      <dgm:prSet/>
      <dgm:spPr/>
      <dgm:t>
        <a:bodyPr/>
        <a:lstStyle/>
        <a:p>
          <a:endParaRPr lang="en-US"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gm:t>
    </dgm:pt>
    <dgm:pt modelId="{5611A29C-ACDA-49FE-854D-B42DB5B48BEE}" type="pres">
      <dgm:prSet presAssocID="{0A2261BA-5226-45BE-A600-2EB8F193BB26}" presName="Name0" presStyleCnt="0">
        <dgm:presLayoutVars>
          <dgm:chMax val="1"/>
          <dgm:dir/>
          <dgm:animLvl val="ctr"/>
          <dgm:resizeHandles val="exact"/>
        </dgm:presLayoutVars>
      </dgm:prSet>
      <dgm:spPr/>
      <dgm:t>
        <a:bodyPr/>
        <a:lstStyle/>
        <a:p>
          <a:endParaRPr lang="en-US"/>
        </a:p>
      </dgm:t>
    </dgm:pt>
    <dgm:pt modelId="{69BBA216-2311-4809-9B7C-86FC4DCE087B}" type="pres">
      <dgm:prSet presAssocID="{3F391C54-937A-490F-A7FA-389F9EB20F54}" presName="centerShape" presStyleLbl="node0" presStyleIdx="0" presStyleCnt="1" custScaleX="150503" custLinFactNeighborX="5380" custLinFactNeighborY="-777"/>
      <dgm:spPr/>
      <dgm:t>
        <a:bodyPr/>
        <a:lstStyle/>
        <a:p>
          <a:endParaRPr lang="en-US"/>
        </a:p>
      </dgm:t>
    </dgm:pt>
    <dgm:pt modelId="{12B2A234-36B7-4926-AC78-F35E4C20B9DA}" type="pres">
      <dgm:prSet presAssocID="{CF1AF998-506F-4313-9970-22502BF839FB}" presName="node" presStyleLbl="node1" presStyleIdx="0" presStyleCnt="7" custScaleX="150503" custRadScaleRad="101983" custRadScaleInc="14439">
        <dgm:presLayoutVars>
          <dgm:bulletEnabled val="1"/>
        </dgm:presLayoutVars>
      </dgm:prSet>
      <dgm:spPr/>
      <dgm:t>
        <a:bodyPr/>
        <a:lstStyle/>
        <a:p>
          <a:endParaRPr lang="en-US"/>
        </a:p>
      </dgm:t>
    </dgm:pt>
    <dgm:pt modelId="{50F194B5-6D13-4827-8BA1-18C793D4C6D1}" type="pres">
      <dgm:prSet presAssocID="{CF1AF998-506F-4313-9970-22502BF839FB}" presName="dummy" presStyleCnt="0"/>
      <dgm:spPr/>
    </dgm:pt>
    <dgm:pt modelId="{483E0830-EAF8-4792-8AED-6E352C61C6D2}" type="pres">
      <dgm:prSet presAssocID="{E41B2DCC-DD89-4254-8897-0047BAB54038}" presName="sibTrans" presStyleLbl="sibTrans2D1" presStyleIdx="0" presStyleCnt="7" custScaleX="150503"/>
      <dgm:spPr/>
      <dgm:t>
        <a:bodyPr/>
        <a:lstStyle/>
        <a:p>
          <a:endParaRPr lang="en-US"/>
        </a:p>
      </dgm:t>
    </dgm:pt>
    <dgm:pt modelId="{B20B4FBC-7756-4C5B-B6A7-7A54AC50C776}" type="pres">
      <dgm:prSet presAssocID="{3051D569-DF87-4F2B-876E-700EEF3E5EA0}" presName="node" presStyleLbl="node1" presStyleIdx="1" presStyleCnt="7" custScaleX="150503" custRadScaleRad="104628" custRadScaleInc="4058">
        <dgm:presLayoutVars>
          <dgm:bulletEnabled val="1"/>
        </dgm:presLayoutVars>
      </dgm:prSet>
      <dgm:spPr/>
      <dgm:t>
        <a:bodyPr/>
        <a:lstStyle/>
        <a:p>
          <a:endParaRPr lang="en-US"/>
        </a:p>
      </dgm:t>
    </dgm:pt>
    <dgm:pt modelId="{FB7265F4-F382-4D23-B76F-A22065D3F91D}" type="pres">
      <dgm:prSet presAssocID="{3051D569-DF87-4F2B-876E-700EEF3E5EA0}" presName="dummy" presStyleCnt="0"/>
      <dgm:spPr/>
    </dgm:pt>
    <dgm:pt modelId="{492382D9-1EC9-4899-9764-BC94E2ECA748}" type="pres">
      <dgm:prSet presAssocID="{22EBEBAF-E1F6-44CE-B0AF-EE80D6C643A6}" presName="sibTrans" presStyleLbl="sibTrans2D1" presStyleIdx="1" presStyleCnt="7" custScaleX="159319" custScaleY="115596"/>
      <dgm:spPr/>
      <dgm:t>
        <a:bodyPr/>
        <a:lstStyle/>
        <a:p>
          <a:endParaRPr lang="en-US"/>
        </a:p>
      </dgm:t>
    </dgm:pt>
    <dgm:pt modelId="{5831C7E4-7BEB-4B1B-9AAD-6B4B0D522112}" type="pres">
      <dgm:prSet presAssocID="{F1D000FC-068A-49E7-8219-E42387FCB186}" presName="node" presStyleLbl="node1" presStyleIdx="2" presStyleCnt="7" custScaleX="189362" custRadScaleRad="117844" custRadScaleInc="-16952">
        <dgm:presLayoutVars>
          <dgm:bulletEnabled val="1"/>
        </dgm:presLayoutVars>
      </dgm:prSet>
      <dgm:spPr/>
      <dgm:t>
        <a:bodyPr/>
        <a:lstStyle/>
        <a:p>
          <a:endParaRPr lang="en-US"/>
        </a:p>
      </dgm:t>
    </dgm:pt>
    <dgm:pt modelId="{E7A9F02B-CA84-4E36-ABFE-82AB414A2930}" type="pres">
      <dgm:prSet presAssocID="{F1D000FC-068A-49E7-8219-E42387FCB186}" presName="dummy" presStyleCnt="0"/>
      <dgm:spPr/>
    </dgm:pt>
    <dgm:pt modelId="{E128F40F-F8D7-40EF-A02F-3EFEF00326F5}" type="pres">
      <dgm:prSet presAssocID="{B27D3124-4B58-4F4B-A965-27067B6554AC}" presName="sibTrans" presStyleLbl="sibTrans2D1" presStyleIdx="2" presStyleCnt="7" custScaleX="158898" custScaleY="98861"/>
      <dgm:spPr/>
      <dgm:t>
        <a:bodyPr/>
        <a:lstStyle/>
        <a:p>
          <a:endParaRPr lang="en-US"/>
        </a:p>
      </dgm:t>
    </dgm:pt>
    <dgm:pt modelId="{8017D882-EEE8-463B-B4F3-7BD7EFA488C0}" type="pres">
      <dgm:prSet presAssocID="{45D41968-B7E1-4F9B-A152-E18FC5CED390}" presName="node" presStyleLbl="node1" presStyleIdx="3" presStyleCnt="7" custScaleX="235232" custRadScaleRad="116142" custRadScaleInc="-88997">
        <dgm:presLayoutVars>
          <dgm:bulletEnabled val="1"/>
        </dgm:presLayoutVars>
      </dgm:prSet>
      <dgm:spPr/>
      <dgm:t>
        <a:bodyPr/>
        <a:lstStyle/>
        <a:p>
          <a:endParaRPr lang="en-US"/>
        </a:p>
      </dgm:t>
    </dgm:pt>
    <dgm:pt modelId="{42322DB5-F84A-40F6-9ED9-421F59D723B6}" type="pres">
      <dgm:prSet presAssocID="{45D41968-B7E1-4F9B-A152-E18FC5CED390}" presName="dummy" presStyleCnt="0"/>
      <dgm:spPr/>
    </dgm:pt>
    <dgm:pt modelId="{41767B1D-4A68-457E-81D5-94880E83B057}" type="pres">
      <dgm:prSet presAssocID="{37BAA7F1-C6EE-4DDC-9E36-467B664E041F}" presName="sibTrans" presStyleLbl="sibTrans2D1" presStyleIdx="3" presStyleCnt="7" custScaleX="150503"/>
      <dgm:spPr/>
      <dgm:t>
        <a:bodyPr/>
        <a:lstStyle/>
        <a:p>
          <a:endParaRPr lang="en-US"/>
        </a:p>
      </dgm:t>
    </dgm:pt>
    <dgm:pt modelId="{02C8BC39-CE8C-4950-BD5E-7260E8F5EE6C}" type="pres">
      <dgm:prSet presAssocID="{945937BB-8D4B-42A8-975E-3B623C513788}" presName="node" presStyleLbl="node1" presStyleIdx="4" presStyleCnt="7" custScaleX="150503" custRadScaleRad="96440" custRadScaleInc="-10916">
        <dgm:presLayoutVars>
          <dgm:bulletEnabled val="1"/>
        </dgm:presLayoutVars>
      </dgm:prSet>
      <dgm:spPr/>
      <dgm:t>
        <a:bodyPr/>
        <a:lstStyle/>
        <a:p>
          <a:endParaRPr lang="en-US"/>
        </a:p>
      </dgm:t>
    </dgm:pt>
    <dgm:pt modelId="{2692A4FC-B01A-45CC-A9FE-86CF82AA49B4}" type="pres">
      <dgm:prSet presAssocID="{945937BB-8D4B-42A8-975E-3B623C513788}" presName="dummy" presStyleCnt="0"/>
      <dgm:spPr/>
    </dgm:pt>
    <dgm:pt modelId="{9FB961FA-9FC1-4C53-A770-457D084AAEF3}" type="pres">
      <dgm:prSet presAssocID="{BA4936B2-CB5B-4422-9BB9-99D535064763}" presName="sibTrans" presStyleLbl="sibTrans2D1" presStyleIdx="4" presStyleCnt="7" custScaleX="153826" custScaleY="105135"/>
      <dgm:spPr/>
      <dgm:t>
        <a:bodyPr/>
        <a:lstStyle/>
        <a:p>
          <a:endParaRPr lang="en-US"/>
        </a:p>
      </dgm:t>
    </dgm:pt>
    <dgm:pt modelId="{17CE6EB5-76C8-41D4-8419-4B5C430BACB9}" type="pres">
      <dgm:prSet presAssocID="{7E839BE5-B5A4-4779-B87C-D9AA498AB7A8}" presName="node" presStyleLbl="node1" presStyleIdx="5" presStyleCnt="7" custScaleX="150503" custRadScaleRad="98182" custRadScaleInc="-604">
        <dgm:presLayoutVars>
          <dgm:bulletEnabled val="1"/>
        </dgm:presLayoutVars>
      </dgm:prSet>
      <dgm:spPr/>
      <dgm:t>
        <a:bodyPr/>
        <a:lstStyle/>
        <a:p>
          <a:endParaRPr lang="en-US"/>
        </a:p>
      </dgm:t>
    </dgm:pt>
    <dgm:pt modelId="{C2503EDE-188F-49D4-B2A7-979BA67FBF85}" type="pres">
      <dgm:prSet presAssocID="{7E839BE5-B5A4-4779-B87C-D9AA498AB7A8}" presName="dummy" presStyleCnt="0"/>
      <dgm:spPr/>
    </dgm:pt>
    <dgm:pt modelId="{7162026C-A3D2-40D6-A58F-C050FEB6E256}" type="pres">
      <dgm:prSet presAssocID="{00419857-89B5-4397-B550-70E8453D6816}" presName="sibTrans" presStyleLbl="sibTrans2D1" presStyleIdx="5" presStyleCnt="7" custScaleX="150503"/>
      <dgm:spPr/>
      <dgm:t>
        <a:bodyPr/>
        <a:lstStyle/>
        <a:p>
          <a:endParaRPr lang="en-US"/>
        </a:p>
      </dgm:t>
    </dgm:pt>
    <dgm:pt modelId="{9BAD1E75-9940-4F60-9914-4B64FCA99995}" type="pres">
      <dgm:prSet presAssocID="{4566FA0B-D752-4ACF-8B70-CA90A65B0148}" presName="node" presStyleLbl="node1" presStyleIdx="6" presStyleCnt="7" custScaleX="150503" custRadScaleRad="97825" custRadScaleInc="14429">
        <dgm:presLayoutVars>
          <dgm:bulletEnabled val="1"/>
        </dgm:presLayoutVars>
      </dgm:prSet>
      <dgm:spPr/>
      <dgm:t>
        <a:bodyPr/>
        <a:lstStyle/>
        <a:p>
          <a:endParaRPr lang="en-US"/>
        </a:p>
      </dgm:t>
    </dgm:pt>
    <dgm:pt modelId="{071F9D5B-6A32-4380-944F-D4F57AE64B6D}" type="pres">
      <dgm:prSet presAssocID="{4566FA0B-D752-4ACF-8B70-CA90A65B0148}" presName="dummy" presStyleCnt="0"/>
      <dgm:spPr/>
    </dgm:pt>
    <dgm:pt modelId="{8CB4612D-81DE-4E4F-AF8E-60FA2746A60C}" type="pres">
      <dgm:prSet presAssocID="{18E70246-9F12-49C1-8176-9A96D4E5DBA3}" presName="sibTrans" presStyleLbl="sibTrans2D1" presStyleIdx="6" presStyleCnt="7" custScaleX="150503"/>
      <dgm:spPr/>
      <dgm:t>
        <a:bodyPr/>
        <a:lstStyle/>
        <a:p>
          <a:endParaRPr lang="en-US"/>
        </a:p>
      </dgm:t>
    </dgm:pt>
  </dgm:ptLst>
  <dgm:cxnLst>
    <dgm:cxn modelId="{980A5ACF-900C-45C5-9A39-C8E5CD741A2D}" type="presOf" srcId="{945937BB-8D4B-42A8-975E-3B623C513788}" destId="{02C8BC39-CE8C-4950-BD5E-7260E8F5EE6C}" srcOrd="0" destOrd="0" presId="urn:microsoft.com/office/officeart/2005/8/layout/radial6"/>
    <dgm:cxn modelId="{B03A1318-F499-47C3-8074-9A7EDEB57B85}" type="presOf" srcId="{BA4936B2-CB5B-4422-9BB9-99D535064763}" destId="{9FB961FA-9FC1-4C53-A770-457D084AAEF3}" srcOrd="0" destOrd="0" presId="urn:microsoft.com/office/officeart/2005/8/layout/radial6"/>
    <dgm:cxn modelId="{B83639D3-F644-42D5-9B5C-8EE3F803B584}" srcId="{0A2261BA-5226-45BE-A600-2EB8F193BB26}" destId="{3F391C54-937A-490F-A7FA-389F9EB20F54}" srcOrd="0" destOrd="0" parTransId="{42944540-C212-4FB2-9F89-9B310869B6B0}" sibTransId="{C43F6404-D64C-49D4-B037-2B491DED2E91}"/>
    <dgm:cxn modelId="{197169EC-E3A0-4AE5-9B24-A70263DD3B11}" type="presOf" srcId="{CF1AF998-506F-4313-9970-22502BF839FB}" destId="{12B2A234-36B7-4926-AC78-F35E4C20B9DA}" srcOrd="0" destOrd="0" presId="urn:microsoft.com/office/officeart/2005/8/layout/radial6"/>
    <dgm:cxn modelId="{A7F831BA-65A3-4385-8130-858AAA888C8D}" type="presOf" srcId="{F1D000FC-068A-49E7-8219-E42387FCB186}" destId="{5831C7E4-7BEB-4B1B-9AAD-6B4B0D522112}" srcOrd="0" destOrd="0" presId="urn:microsoft.com/office/officeart/2005/8/layout/radial6"/>
    <dgm:cxn modelId="{92548E1D-AD18-465D-B835-BF96733D4A8D}" type="presOf" srcId="{18E70246-9F12-49C1-8176-9A96D4E5DBA3}" destId="{8CB4612D-81DE-4E4F-AF8E-60FA2746A60C}" srcOrd="0" destOrd="0" presId="urn:microsoft.com/office/officeart/2005/8/layout/radial6"/>
    <dgm:cxn modelId="{331445D1-3041-4DB6-8FEF-5A2875E8696B}" type="presOf" srcId="{7E839BE5-B5A4-4779-B87C-D9AA498AB7A8}" destId="{17CE6EB5-76C8-41D4-8419-4B5C430BACB9}" srcOrd="0" destOrd="0" presId="urn:microsoft.com/office/officeart/2005/8/layout/radial6"/>
    <dgm:cxn modelId="{253164F0-AEF3-4D11-9F20-843109478388}" srcId="{3F391C54-937A-490F-A7FA-389F9EB20F54}" destId="{4566FA0B-D752-4ACF-8B70-CA90A65B0148}" srcOrd="6" destOrd="0" parTransId="{22D73D09-9D61-4432-8163-850720FC5369}" sibTransId="{18E70246-9F12-49C1-8176-9A96D4E5DBA3}"/>
    <dgm:cxn modelId="{3A3F7028-08CE-43A9-A14C-0F711878B167}" type="presOf" srcId="{B27D3124-4B58-4F4B-A965-27067B6554AC}" destId="{E128F40F-F8D7-40EF-A02F-3EFEF00326F5}" srcOrd="0" destOrd="0" presId="urn:microsoft.com/office/officeart/2005/8/layout/radial6"/>
    <dgm:cxn modelId="{1E763C73-183A-4864-AEA8-BC8C4092A65B}" srcId="{3F391C54-937A-490F-A7FA-389F9EB20F54}" destId="{945937BB-8D4B-42A8-975E-3B623C513788}" srcOrd="4" destOrd="0" parTransId="{33305669-2D14-43CB-98C4-2794220C28AC}" sibTransId="{BA4936B2-CB5B-4422-9BB9-99D535064763}"/>
    <dgm:cxn modelId="{5D143BCE-ED5E-4640-9BCA-7ABF668B0910}" type="presOf" srcId="{00419857-89B5-4397-B550-70E8453D6816}" destId="{7162026C-A3D2-40D6-A58F-C050FEB6E256}" srcOrd="0" destOrd="0" presId="urn:microsoft.com/office/officeart/2005/8/layout/radial6"/>
    <dgm:cxn modelId="{681FBF6C-18CB-4E84-A5EA-A9453275F4D9}" srcId="{3F391C54-937A-490F-A7FA-389F9EB20F54}" destId="{45D41968-B7E1-4F9B-A152-E18FC5CED390}" srcOrd="3" destOrd="0" parTransId="{69EBA592-BC00-4A42-BA4C-41FEE41EE22D}" sibTransId="{37BAA7F1-C6EE-4DDC-9E36-467B664E041F}"/>
    <dgm:cxn modelId="{80D1724B-D4DC-4195-B74B-9A801C34FC53}" type="presOf" srcId="{22EBEBAF-E1F6-44CE-B0AF-EE80D6C643A6}" destId="{492382D9-1EC9-4899-9764-BC94E2ECA748}" srcOrd="0" destOrd="0" presId="urn:microsoft.com/office/officeart/2005/8/layout/radial6"/>
    <dgm:cxn modelId="{95AA901D-C9C9-485D-AD4A-30BF0AD48D34}" srcId="{3F391C54-937A-490F-A7FA-389F9EB20F54}" destId="{F1D000FC-068A-49E7-8219-E42387FCB186}" srcOrd="2" destOrd="0" parTransId="{5BD45A9F-8502-429C-A7B5-A9284ECE2E5E}" sibTransId="{B27D3124-4B58-4F4B-A965-27067B6554AC}"/>
    <dgm:cxn modelId="{70539CDC-B1ED-47ED-B4E8-A2EDDE88238F}" type="presOf" srcId="{3051D569-DF87-4F2B-876E-700EEF3E5EA0}" destId="{B20B4FBC-7756-4C5B-B6A7-7A54AC50C776}" srcOrd="0" destOrd="0" presId="urn:microsoft.com/office/officeart/2005/8/layout/radial6"/>
    <dgm:cxn modelId="{01B0BFBD-0DB8-4735-925E-11C1B735DA27}" srcId="{3F391C54-937A-490F-A7FA-389F9EB20F54}" destId="{3051D569-DF87-4F2B-876E-700EEF3E5EA0}" srcOrd="1" destOrd="0" parTransId="{9310B3BC-BE43-4E15-8A86-61CC3E890916}" sibTransId="{22EBEBAF-E1F6-44CE-B0AF-EE80D6C643A6}"/>
    <dgm:cxn modelId="{8A2E1706-0CB7-4D7F-8DB7-F282760EE066}" type="presOf" srcId="{3F391C54-937A-490F-A7FA-389F9EB20F54}" destId="{69BBA216-2311-4809-9B7C-86FC4DCE087B}" srcOrd="0" destOrd="0" presId="urn:microsoft.com/office/officeart/2005/8/layout/radial6"/>
    <dgm:cxn modelId="{9ABDD928-83EF-4AE8-8906-F1A7C1E78EA7}" type="presOf" srcId="{37BAA7F1-C6EE-4DDC-9E36-467B664E041F}" destId="{41767B1D-4A68-457E-81D5-94880E83B057}" srcOrd="0" destOrd="0" presId="urn:microsoft.com/office/officeart/2005/8/layout/radial6"/>
    <dgm:cxn modelId="{9712ADCF-6C25-4063-AF5C-7E00B485707A}" type="presOf" srcId="{45D41968-B7E1-4F9B-A152-E18FC5CED390}" destId="{8017D882-EEE8-463B-B4F3-7BD7EFA488C0}" srcOrd="0" destOrd="0" presId="urn:microsoft.com/office/officeart/2005/8/layout/radial6"/>
    <dgm:cxn modelId="{AC598165-9870-45B6-8590-2F60228684E1}" srcId="{3F391C54-937A-490F-A7FA-389F9EB20F54}" destId="{CF1AF998-506F-4313-9970-22502BF839FB}" srcOrd="0" destOrd="0" parTransId="{BF67297B-840E-4A59-8E44-00B59D38F18E}" sibTransId="{E41B2DCC-DD89-4254-8897-0047BAB54038}"/>
    <dgm:cxn modelId="{8D2CDD89-6D3A-4A51-80BB-D1CAC1B69D03}" srcId="{3F391C54-937A-490F-A7FA-389F9EB20F54}" destId="{7E839BE5-B5A4-4779-B87C-D9AA498AB7A8}" srcOrd="5" destOrd="0" parTransId="{711098D2-D96C-4B39-B218-307F1D58EF2A}" sibTransId="{00419857-89B5-4397-B550-70E8453D6816}"/>
    <dgm:cxn modelId="{B548B74E-BEEF-40F2-A39D-D14549ADC25D}" type="presOf" srcId="{4566FA0B-D752-4ACF-8B70-CA90A65B0148}" destId="{9BAD1E75-9940-4F60-9914-4B64FCA99995}" srcOrd="0" destOrd="0" presId="urn:microsoft.com/office/officeart/2005/8/layout/radial6"/>
    <dgm:cxn modelId="{388D814B-C76F-496E-9E76-26B57002FC46}" type="presOf" srcId="{E41B2DCC-DD89-4254-8897-0047BAB54038}" destId="{483E0830-EAF8-4792-8AED-6E352C61C6D2}" srcOrd="0" destOrd="0" presId="urn:microsoft.com/office/officeart/2005/8/layout/radial6"/>
    <dgm:cxn modelId="{854CD623-7680-4BA9-9AED-38E67C8CC6DA}" type="presOf" srcId="{0A2261BA-5226-45BE-A600-2EB8F193BB26}" destId="{5611A29C-ACDA-49FE-854D-B42DB5B48BEE}" srcOrd="0" destOrd="0" presId="urn:microsoft.com/office/officeart/2005/8/layout/radial6"/>
    <dgm:cxn modelId="{3D749347-1C88-48A8-B50E-7F7CB0405904}" type="presParOf" srcId="{5611A29C-ACDA-49FE-854D-B42DB5B48BEE}" destId="{69BBA216-2311-4809-9B7C-86FC4DCE087B}" srcOrd="0" destOrd="0" presId="urn:microsoft.com/office/officeart/2005/8/layout/radial6"/>
    <dgm:cxn modelId="{83D76758-92F5-40B1-BB52-B216B0BAF1DE}" type="presParOf" srcId="{5611A29C-ACDA-49FE-854D-B42DB5B48BEE}" destId="{12B2A234-36B7-4926-AC78-F35E4C20B9DA}" srcOrd="1" destOrd="0" presId="urn:microsoft.com/office/officeart/2005/8/layout/radial6"/>
    <dgm:cxn modelId="{1B7943E5-29C1-438B-BED6-7A9D5315D8FA}" type="presParOf" srcId="{5611A29C-ACDA-49FE-854D-B42DB5B48BEE}" destId="{50F194B5-6D13-4827-8BA1-18C793D4C6D1}" srcOrd="2" destOrd="0" presId="urn:microsoft.com/office/officeart/2005/8/layout/radial6"/>
    <dgm:cxn modelId="{FCB5E0E0-30D2-4C7A-8046-007256279B51}" type="presParOf" srcId="{5611A29C-ACDA-49FE-854D-B42DB5B48BEE}" destId="{483E0830-EAF8-4792-8AED-6E352C61C6D2}" srcOrd="3" destOrd="0" presId="urn:microsoft.com/office/officeart/2005/8/layout/radial6"/>
    <dgm:cxn modelId="{BD5E539C-647F-43AB-A53B-563FEBBD9D9A}" type="presParOf" srcId="{5611A29C-ACDA-49FE-854D-B42DB5B48BEE}" destId="{B20B4FBC-7756-4C5B-B6A7-7A54AC50C776}" srcOrd="4" destOrd="0" presId="urn:microsoft.com/office/officeart/2005/8/layout/radial6"/>
    <dgm:cxn modelId="{C22F1560-6D0E-4217-A34D-7269E4BF85ED}" type="presParOf" srcId="{5611A29C-ACDA-49FE-854D-B42DB5B48BEE}" destId="{FB7265F4-F382-4D23-B76F-A22065D3F91D}" srcOrd="5" destOrd="0" presId="urn:microsoft.com/office/officeart/2005/8/layout/radial6"/>
    <dgm:cxn modelId="{8FFF7AA1-B90F-47C2-B6AE-F751CD739CAB}" type="presParOf" srcId="{5611A29C-ACDA-49FE-854D-B42DB5B48BEE}" destId="{492382D9-1EC9-4899-9764-BC94E2ECA748}" srcOrd="6" destOrd="0" presId="urn:microsoft.com/office/officeart/2005/8/layout/radial6"/>
    <dgm:cxn modelId="{77FF6B93-3FBE-4145-8DC3-01E97CBBAC62}" type="presParOf" srcId="{5611A29C-ACDA-49FE-854D-B42DB5B48BEE}" destId="{5831C7E4-7BEB-4B1B-9AAD-6B4B0D522112}" srcOrd="7" destOrd="0" presId="urn:microsoft.com/office/officeart/2005/8/layout/radial6"/>
    <dgm:cxn modelId="{89141356-45AF-49DE-B2ED-2A338D18BCF0}" type="presParOf" srcId="{5611A29C-ACDA-49FE-854D-B42DB5B48BEE}" destId="{E7A9F02B-CA84-4E36-ABFE-82AB414A2930}" srcOrd="8" destOrd="0" presId="urn:microsoft.com/office/officeart/2005/8/layout/radial6"/>
    <dgm:cxn modelId="{13D5560F-6962-4E1A-BCD5-BB3B854B1329}" type="presParOf" srcId="{5611A29C-ACDA-49FE-854D-B42DB5B48BEE}" destId="{E128F40F-F8D7-40EF-A02F-3EFEF00326F5}" srcOrd="9" destOrd="0" presId="urn:microsoft.com/office/officeart/2005/8/layout/radial6"/>
    <dgm:cxn modelId="{606402AC-4E32-4FAC-AFDF-D9AB192F14F8}" type="presParOf" srcId="{5611A29C-ACDA-49FE-854D-B42DB5B48BEE}" destId="{8017D882-EEE8-463B-B4F3-7BD7EFA488C0}" srcOrd="10" destOrd="0" presId="urn:microsoft.com/office/officeart/2005/8/layout/radial6"/>
    <dgm:cxn modelId="{41339B4D-9D11-4F44-B33B-03AEE403BB73}" type="presParOf" srcId="{5611A29C-ACDA-49FE-854D-B42DB5B48BEE}" destId="{42322DB5-F84A-40F6-9ED9-421F59D723B6}" srcOrd="11" destOrd="0" presId="urn:microsoft.com/office/officeart/2005/8/layout/radial6"/>
    <dgm:cxn modelId="{3B3BF2ED-998E-4584-9390-726624A8D7DD}" type="presParOf" srcId="{5611A29C-ACDA-49FE-854D-B42DB5B48BEE}" destId="{41767B1D-4A68-457E-81D5-94880E83B057}" srcOrd="12" destOrd="0" presId="urn:microsoft.com/office/officeart/2005/8/layout/radial6"/>
    <dgm:cxn modelId="{65E0078D-E871-40DF-87F7-EB45C3A4ACD5}" type="presParOf" srcId="{5611A29C-ACDA-49FE-854D-B42DB5B48BEE}" destId="{02C8BC39-CE8C-4950-BD5E-7260E8F5EE6C}" srcOrd="13" destOrd="0" presId="urn:microsoft.com/office/officeart/2005/8/layout/radial6"/>
    <dgm:cxn modelId="{11DF826A-51EF-40B6-B735-17AFE5F83803}" type="presParOf" srcId="{5611A29C-ACDA-49FE-854D-B42DB5B48BEE}" destId="{2692A4FC-B01A-45CC-A9FE-86CF82AA49B4}" srcOrd="14" destOrd="0" presId="urn:microsoft.com/office/officeart/2005/8/layout/radial6"/>
    <dgm:cxn modelId="{96CFAB77-C8A6-4804-8B27-5664E53FFDA9}" type="presParOf" srcId="{5611A29C-ACDA-49FE-854D-B42DB5B48BEE}" destId="{9FB961FA-9FC1-4C53-A770-457D084AAEF3}" srcOrd="15" destOrd="0" presId="urn:microsoft.com/office/officeart/2005/8/layout/radial6"/>
    <dgm:cxn modelId="{AB8F941B-7817-4E5F-96C5-8D723F2E8571}" type="presParOf" srcId="{5611A29C-ACDA-49FE-854D-B42DB5B48BEE}" destId="{17CE6EB5-76C8-41D4-8419-4B5C430BACB9}" srcOrd="16" destOrd="0" presId="urn:microsoft.com/office/officeart/2005/8/layout/radial6"/>
    <dgm:cxn modelId="{59B869FA-9703-47E7-88F8-BC6D51691461}" type="presParOf" srcId="{5611A29C-ACDA-49FE-854D-B42DB5B48BEE}" destId="{C2503EDE-188F-49D4-B2A7-979BA67FBF85}" srcOrd="17" destOrd="0" presId="urn:microsoft.com/office/officeart/2005/8/layout/radial6"/>
    <dgm:cxn modelId="{D6AA7CB7-2C77-4901-9D4E-9ACA34AAA88B}" type="presParOf" srcId="{5611A29C-ACDA-49FE-854D-B42DB5B48BEE}" destId="{7162026C-A3D2-40D6-A58F-C050FEB6E256}" srcOrd="18" destOrd="0" presId="urn:microsoft.com/office/officeart/2005/8/layout/radial6"/>
    <dgm:cxn modelId="{FD9A49A3-4DCD-4B0B-BCEB-A3E5881D8AB1}" type="presParOf" srcId="{5611A29C-ACDA-49FE-854D-B42DB5B48BEE}" destId="{9BAD1E75-9940-4F60-9914-4B64FCA99995}" srcOrd="19" destOrd="0" presId="urn:microsoft.com/office/officeart/2005/8/layout/radial6"/>
    <dgm:cxn modelId="{F23909C4-7FCB-4B24-BFF8-7F33FE38AE5E}" type="presParOf" srcId="{5611A29C-ACDA-49FE-854D-B42DB5B48BEE}" destId="{071F9D5B-6A32-4380-944F-D4F57AE64B6D}" srcOrd="20" destOrd="0" presId="urn:microsoft.com/office/officeart/2005/8/layout/radial6"/>
    <dgm:cxn modelId="{5C8B1C54-7CA3-4A68-B949-976764BC1465}" type="presParOf" srcId="{5611A29C-ACDA-49FE-854D-B42DB5B48BEE}" destId="{8CB4612D-81DE-4E4F-AF8E-60FA2746A60C}"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8A1B6C-87A7-46EC-8834-339449D3BDD9}" type="doc">
      <dgm:prSet loTypeId="urn:microsoft.com/office/officeart/2005/8/layout/chevron1" loCatId="process" qsTypeId="urn:microsoft.com/office/officeart/2005/8/quickstyle/3d2" qsCatId="3D" csTypeId="urn:microsoft.com/office/officeart/2005/8/colors/colorful1#1" csCatId="colorful" phldr="1"/>
      <dgm:spPr/>
    </dgm:pt>
    <dgm:pt modelId="{C4E3F700-B59A-4259-BAC9-DF024B39F456}">
      <dgm:prSet phldrT="[Text]"/>
      <dgm:spPr/>
      <dgm:t>
        <a:bodyPr/>
        <a:lstStyle/>
        <a:p>
          <a:r>
            <a:rPr lang="en-US" dirty="0" smtClean="0"/>
            <a:t>Sourcing</a:t>
          </a:r>
          <a:endParaRPr lang="en-IN" dirty="0"/>
        </a:p>
      </dgm:t>
    </dgm:pt>
    <dgm:pt modelId="{2CFB7CEE-3413-4AB4-B346-2C4AC955E72B}" type="parTrans" cxnId="{9489740B-A69D-4433-AA3F-5C9933998619}">
      <dgm:prSet/>
      <dgm:spPr/>
      <dgm:t>
        <a:bodyPr/>
        <a:lstStyle/>
        <a:p>
          <a:endParaRPr lang="en-IN"/>
        </a:p>
      </dgm:t>
    </dgm:pt>
    <dgm:pt modelId="{2CE6425B-B4B1-45AD-B10A-4E75FDF82DC0}" type="sibTrans" cxnId="{9489740B-A69D-4433-AA3F-5C9933998619}">
      <dgm:prSet/>
      <dgm:spPr/>
      <dgm:t>
        <a:bodyPr/>
        <a:lstStyle/>
        <a:p>
          <a:endParaRPr lang="en-IN"/>
        </a:p>
      </dgm:t>
    </dgm:pt>
    <dgm:pt modelId="{E17B680D-B202-4B35-98DA-A1720361E596}">
      <dgm:prSet phldrT="[Text]"/>
      <dgm:spPr/>
      <dgm:t>
        <a:bodyPr/>
        <a:lstStyle/>
        <a:p>
          <a:r>
            <a:rPr lang="en-US" dirty="0" smtClean="0"/>
            <a:t>Training Standards &amp; Content</a:t>
          </a:r>
          <a:endParaRPr lang="en-IN" dirty="0"/>
        </a:p>
      </dgm:t>
    </dgm:pt>
    <dgm:pt modelId="{4458FD0D-2946-48A2-A53C-756F8139DEF2}" type="parTrans" cxnId="{AC0485D4-43F3-4108-9AD7-C8798E328B22}">
      <dgm:prSet/>
      <dgm:spPr/>
      <dgm:t>
        <a:bodyPr/>
        <a:lstStyle/>
        <a:p>
          <a:endParaRPr lang="en-IN"/>
        </a:p>
      </dgm:t>
    </dgm:pt>
    <dgm:pt modelId="{026A3B2F-A2DD-4458-8C6F-503ADFB056AF}" type="sibTrans" cxnId="{AC0485D4-43F3-4108-9AD7-C8798E328B22}">
      <dgm:prSet/>
      <dgm:spPr/>
      <dgm:t>
        <a:bodyPr/>
        <a:lstStyle/>
        <a:p>
          <a:endParaRPr lang="en-IN"/>
        </a:p>
      </dgm:t>
    </dgm:pt>
    <dgm:pt modelId="{04DD4CF6-3385-4991-92C6-44472F5E02F7}">
      <dgm:prSet phldrT="[Text]"/>
      <dgm:spPr/>
      <dgm:t>
        <a:bodyPr/>
        <a:lstStyle/>
        <a:p>
          <a:r>
            <a:rPr lang="en-US" dirty="0" smtClean="0"/>
            <a:t>Training </a:t>
          </a:r>
          <a:endParaRPr lang="en-IN" dirty="0"/>
        </a:p>
      </dgm:t>
    </dgm:pt>
    <dgm:pt modelId="{72F780DD-763C-4630-AD14-86EBE9822C47}" type="parTrans" cxnId="{FBD6ABD1-25BA-453B-88CE-ACF5C1D85DAE}">
      <dgm:prSet/>
      <dgm:spPr/>
      <dgm:t>
        <a:bodyPr/>
        <a:lstStyle/>
        <a:p>
          <a:endParaRPr lang="en-IN"/>
        </a:p>
      </dgm:t>
    </dgm:pt>
    <dgm:pt modelId="{1CF4E690-87FD-49A5-8842-82DD421DA8C7}" type="sibTrans" cxnId="{FBD6ABD1-25BA-453B-88CE-ACF5C1D85DAE}">
      <dgm:prSet/>
      <dgm:spPr/>
      <dgm:t>
        <a:bodyPr/>
        <a:lstStyle/>
        <a:p>
          <a:endParaRPr lang="en-IN"/>
        </a:p>
      </dgm:t>
    </dgm:pt>
    <dgm:pt modelId="{6EA530FC-9FEB-4C09-A3B0-9ADB2846C5FA}">
      <dgm:prSet/>
      <dgm:spPr/>
      <dgm:t>
        <a:bodyPr/>
        <a:lstStyle/>
        <a:p>
          <a:r>
            <a:rPr lang="en-US" dirty="0" smtClean="0"/>
            <a:t>Assessment &amp; Certification</a:t>
          </a:r>
          <a:endParaRPr lang="en-IN" dirty="0"/>
        </a:p>
      </dgm:t>
    </dgm:pt>
    <dgm:pt modelId="{D27F090B-478A-4834-9E1B-94F4850257E1}" type="parTrans" cxnId="{7EA92ACE-032D-4B9D-9693-403D3CB21E1B}">
      <dgm:prSet/>
      <dgm:spPr/>
      <dgm:t>
        <a:bodyPr/>
        <a:lstStyle/>
        <a:p>
          <a:endParaRPr lang="en-IN"/>
        </a:p>
      </dgm:t>
    </dgm:pt>
    <dgm:pt modelId="{DE7A90F5-5CCA-4DD3-BDCD-BA9A828A1CA0}" type="sibTrans" cxnId="{7EA92ACE-032D-4B9D-9693-403D3CB21E1B}">
      <dgm:prSet/>
      <dgm:spPr/>
      <dgm:t>
        <a:bodyPr/>
        <a:lstStyle/>
        <a:p>
          <a:endParaRPr lang="en-IN"/>
        </a:p>
      </dgm:t>
    </dgm:pt>
    <dgm:pt modelId="{444A7482-0DBC-43E0-93BB-D57687C57C57}">
      <dgm:prSet/>
      <dgm:spPr/>
      <dgm:t>
        <a:bodyPr/>
        <a:lstStyle/>
        <a:p>
          <a:r>
            <a:rPr lang="en-US" dirty="0" smtClean="0"/>
            <a:t>Placement</a:t>
          </a:r>
          <a:endParaRPr lang="en-IN" dirty="0"/>
        </a:p>
      </dgm:t>
    </dgm:pt>
    <dgm:pt modelId="{47812472-5221-4443-9B20-84A6735617CB}" type="parTrans" cxnId="{1C3E42F0-B9FA-41E5-A8C8-8BA2BA398180}">
      <dgm:prSet/>
      <dgm:spPr/>
      <dgm:t>
        <a:bodyPr/>
        <a:lstStyle/>
        <a:p>
          <a:endParaRPr lang="en-IN"/>
        </a:p>
      </dgm:t>
    </dgm:pt>
    <dgm:pt modelId="{84177FE7-A3C3-4457-B94A-BA6BA7320278}" type="sibTrans" cxnId="{1C3E42F0-B9FA-41E5-A8C8-8BA2BA398180}">
      <dgm:prSet/>
      <dgm:spPr/>
      <dgm:t>
        <a:bodyPr/>
        <a:lstStyle/>
        <a:p>
          <a:endParaRPr lang="en-IN"/>
        </a:p>
      </dgm:t>
    </dgm:pt>
    <dgm:pt modelId="{D27015DD-9AAB-4E85-BE33-08F1E14BC0D6}" type="pres">
      <dgm:prSet presAssocID="{3E8A1B6C-87A7-46EC-8834-339449D3BDD9}" presName="Name0" presStyleCnt="0">
        <dgm:presLayoutVars>
          <dgm:dir/>
          <dgm:animLvl val="lvl"/>
          <dgm:resizeHandles val="exact"/>
        </dgm:presLayoutVars>
      </dgm:prSet>
      <dgm:spPr/>
    </dgm:pt>
    <dgm:pt modelId="{1800E68C-48EE-49C1-8C8B-D4057EBC69B5}" type="pres">
      <dgm:prSet presAssocID="{C4E3F700-B59A-4259-BAC9-DF024B39F456}" presName="parTxOnly" presStyleLbl="node1" presStyleIdx="0" presStyleCnt="5">
        <dgm:presLayoutVars>
          <dgm:chMax val="0"/>
          <dgm:chPref val="0"/>
          <dgm:bulletEnabled val="1"/>
        </dgm:presLayoutVars>
      </dgm:prSet>
      <dgm:spPr/>
      <dgm:t>
        <a:bodyPr/>
        <a:lstStyle/>
        <a:p>
          <a:endParaRPr lang="en-IN"/>
        </a:p>
      </dgm:t>
    </dgm:pt>
    <dgm:pt modelId="{78872999-63DC-42FB-8094-55D9EE0A66E1}" type="pres">
      <dgm:prSet presAssocID="{2CE6425B-B4B1-45AD-B10A-4E75FDF82DC0}" presName="parTxOnlySpace" presStyleCnt="0"/>
      <dgm:spPr/>
    </dgm:pt>
    <dgm:pt modelId="{CD0207EA-A928-4DF2-AD03-312067C14E42}" type="pres">
      <dgm:prSet presAssocID="{E17B680D-B202-4B35-98DA-A1720361E596}" presName="parTxOnly" presStyleLbl="node1" presStyleIdx="1" presStyleCnt="5">
        <dgm:presLayoutVars>
          <dgm:chMax val="0"/>
          <dgm:chPref val="0"/>
          <dgm:bulletEnabled val="1"/>
        </dgm:presLayoutVars>
      </dgm:prSet>
      <dgm:spPr/>
      <dgm:t>
        <a:bodyPr/>
        <a:lstStyle/>
        <a:p>
          <a:endParaRPr lang="en-IN"/>
        </a:p>
      </dgm:t>
    </dgm:pt>
    <dgm:pt modelId="{3684DA8E-6F23-4F80-A654-B8F04EE54554}" type="pres">
      <dgm:prSet presAssocID="{026A3B2F-A2DD-4458-8C6F-503ADFB056AF}" presName="parTxOnlySpace" presStyleCnt="0"/>
      <dgm:spPr/>
    </dgm:pt>
    <dgm:pt modelId="{3B236171-68B1-4BEE-9E93-B4953D162F69}" type="pres">
      <dgm:prSet presAssocID="{04DD4CF6-3385-4991-92C6-44472F5E02F7}" presName="parTxOnly" presStyleLbl="node1" presStyleIdx="2" presStyleCnt="5">
        <dgm:presLayoutVars>
          <dgm:chMax val="0"/>
          <dgm:chPref val="0"/>
          <dgm:bulletEnabled val="1"/>
        </dgm:presLayoutVars>
      </dgm:prSet>
      <dgm:spPr/>
      <dgm:t>
        <a:bodyPr/>
        <a:lstStyle/>
        <a:p>
          <a:endParaRPr lang="en-IN"/>
        </a:p>
      </dgm:t>
    </dgm:pt>
    <dgm:pt modelId="{B64F23EE-9C17-4DE9-9AAE-DE3CDE877A55}" type="pres">
      <dgm:prSet presAssocID="{1CF4E690-87FD-49A5-8842-82DD421DA8C7}" presName="parTxOnlySpace" presStyleCnt="0"/>
      <dgm:spPr/>
    </dgm:pt>
    <dgm:pt modelId="{A621A99F-7978-41DD-A1A5-0E5FCBBAECF9}" type="pres">
      <dgm:prSet presAssocID="{6EA530FC-9FEB-4C09-A3B0-9ADB2846C5FA}" presName="parTxOnly" presStyleLbl="node1" presStyleIdx="3" presStyleCnt="5">
        <dgm:presLayoutVars>
          <dgm:chMax val="0"/>
          <dgm:chPref val="0"/>
          <dgm:bulletEnabled val="1"/>
        </dgm:presLayoutVars>
      </dgm:prSet>
      <dgm:spPr/>
      <dgm:t>
        <a:bodyPr/>
        <a:lstStyle/>
        <a:p>
          <a:endParaRPr lang="en-IN"/>
        </a:p>
      </dgm:t>
    </dgm:pt>
    <dgm:pt modelId="{F4492CB9-905C-488A-8EFC-ED4688F346E8}" type="pres">
      <dgm:prSet presAssocID="{DE7A90F5-5CCA-4DD3-BDCD-BA9A828A1CA0}" presName="parTxOnlySpace" presStyleCnt="0"/>
      <dgm:spPr/>
    </dgm:pt>
    <dgm:pt modelId="{A70F9DE0-68EE-4F3D-85AD-CB92EBB0C338}" type="pres">
      <dgm:prSet presAssocID="{444A7482-0DBC-43E0-93BB-D57687C57C57}" presName="parTxOnly" presStyleLbl="node1" presStyleIdx="4" presStyleCnt="5">
        <dgm:presLayoutVars>
          <dgm:chMax val="0"/>
          <dgm:chPref val="0"/>
          <dgm:bulletEnabled val="1"/>
        </dgm:presLayoutVars>
      </dgm:prSet>
      <dgm:spPr/>
      <dgm:t>
        <a:bodyPr/>
        <a:lstStyle/>
        <a:p>
          <a:endParaRPr lang="en-IN"/>
        </a:p>
      </dgm:t>
    </dgm:pt>
  </dgm:ptLst>
  <dgm:cxnLst>
    <dgm:cxn modelId="{9489740B-A69D-4433-AA3F-5C9933998619}" srcId="{3E8A1B6C-87A7-46EC-8834-339449D3BDD9}" destId="{C4E3F700-B59A-4259-BAC9-DF024B39F456}" srcOrd="0" destOrd="0" parTransId="{2CFB7CEE-3413-4AB4-B346-2C4AC955E72B}" sibTransId="{2CE6425B-B4B1-45AD-B10A-4E75FDF82DC0}"/>
    <dgm:cxn modelId="{1C3E42F0-B9FA-41E5-A8C8-8BA2BA398180}" srcId="{3E8A1B6C-87A7-46EC-8834-339449D3BDD9}" destId="{444A7482-0DBC-43E0-93BB-D57687C57C57}" srcOrd="4" destOrd="0" parTransId="{47812472-5221-4443-9B20-84A6735617CB}" sibTransId="{84177FE7-A3C3-4457-B94A-BA6BA7320278}"/>
    <dgm:cxn modelId="{B3A132CC-91B9-40BC-B957-65AC1275BC80}" type="presOf" srcId="{E17B680D-B202-4B35-98DA-A1720361E596}" destId="{CD0207EA-A928-4DF2-AD03-312067C14E42}" srcOrd="0" destOrd="0" presId="urn:microsoft.com/office/officeart/2005/8/layout/chevron1"/>
    <dgm:cxn modelId="{FBD6ABD1-25BA-453B-88CE-ACF5C1D85DAE}" srcId="{3E8A1B6C-87A7-46EC-8834-339449D3BDD9}" destId="{04DD4CF6-3385-4991-92C6-44472F5E02F7}" srcOrd="2" destOrd="0" parTransId="{72F780DD-763C-4630-AD14-86EBE9822C47}" sibTransId="{1CF4E690-87FD-49A5-8842-82DD421DA8C7}"/>
    <dgm:cxn modelId="{3865359B-FA37-4959-9C91-11C9EAEE2D41}" type="presOf" srcId="{3E8A1B6C-87A7-46EC-8834-339449D3BDD9}" destId="{D27015DD-9AAB-4E85-BE33-08F1E14BC0D6}" srcOrd="0" destOrd="0" presId="urn:microsoft.com/office/officeart/2005/8/layout/chevron1"/>
    <dgm:cxn modelId="{7EA92ACE-032D-4B9D-9693-403D3CB21E1B}" srcId="{3E8A1B6C-87A7-46EC-8834-339449D3BDD9}" destId="{6EA530FC-9FEB-4C09-A3B0-9ADB2846C5FA}" srcOrd="3" destOrd="0" parTransId="{D27F090B-478A-4834-9E1B-94F4850257E1}" sibTransId="{DE7A90F5-5CCA-4DD3-BDCD-BA9A828A1CA0}"/>
    <dgm:cxn modelId="{AC0485D4-43F3-4108-9AD7-C8798E328B22}" srcId="{3E8A1B6C-87A7-46EC-8834-339449D3BDD9}" destId="{E17B680D-B202-4B35-98DA-A1720361E596}" srcOrd="1" destOrd="0" parTransId="{4458FD0D-2946-48A2-A53C-756F8139DEF2}" sibTransId="{026A3B2F-A2DD-4458-8C6F-503ADFB056AF}"/>
    <dgm:cxn modelId="{7F6E1B38-F3B3-4FB2-9194-9AD7C0C1A1EB}" type="presOf" srcId="{04DD4CF6-3385-4991-92C6-44472F5E02F7}" destId="{3B236171-68B1-4BEE-9E93-B4953D162F69}" srcOrd="0" destOrd="0" presId="urn:microsoft.com/office/officeart/2005/8/layout/chevron1"/>
    <dgm:cxn modelId="{3C5FE5FD-76ED-43F1-9D97-603A22AC4D66}" type="presOf" srcId="{C4E3F700-B59A-4259-BAC9-DF024B39F456}" destId="{1800E68C-48EE-49C1-8C8B-D4057EBC69B5}" srcOrd="0" destOrd="0" presId="urn:microsoft.com/office/officeart/2005/8/layout/chevron1"/>
    <dgm:cxn modelId="{6BCC8CE7-0E95-4417-AE2F-A3A676B07668}" type="presOf" srcId="{6EA530FC-9FEB-4C09-A3B0-9ADB2846C5FA}" destId="{A621A99F-7978-41DD-A1A5-0E5FCBBAECF9}" srcOrd="0" destOrd="0" presId="urn:microsoft.com/office/officeart/2005/8/layout/chevron1"/>
    <dgm:cxn modelId="{DA537000-B48C-40CA-ACCE-4AD2AC2F324E}" type="presOf" srcId="{444A7482-0DBC-43E0-93BB-D57687C57C57}" destId="{A70F9DE0-68EE-4F3D-85AD-CB92EBB0C338}" srcOrd="0" destOrd="0" presId="urn:microsoft.com/office/officeart/2005/8/layout/chevron1"/>
    <dgm:cxn modelId="{3ADE6F05-C7E0-4093-8071-D1218ED2E8EB}" type="presParOf" srcId="{D27015DD-9AAB-4E85-BE33-08F1E14BC0D6}" destId="{1800E68C-48EE-49C1-8C8B-D4057EBC69B5}" srcOrd="0" destOrd="0" presId="urn:microsoft.com/office/officeart/2005/8/layout/chevron1"/>
    <dgm:cxn modelId="{4D679420-AC83-47A4-96F0-7C9D59DB9AFB}" type="presParOf" srcId="{D27015DD-9AAB-4E85-BE33-08F1E14BC0D6}" destId="{78872999-63DC-42FB-8094-55D9EE0A66E1}" srcOrd="1" destOrd="0" presId="urn:microsoft.com/office/officeart/2005/8/layout/chevron1"/>
    <dgm:cxn modelId="{AC60B902-90AD-4C38-A0FC-9510DA9DE492}" type="presParOf" srcId="{D27015DD-9AAB-4E85-BE33-08F1E14BC0D6}" destId="{CD0207EA-A928-4DF2-AD03-312067C14E42}" srcOrd="2" destOrd="0" presId="urn:microsoft.com/office/officeart/2005/8/layout/chevron1"/>
    <dgm:cxn modelId="{C3F64D70-45B3-4684-90C9-E89AF0493770}" type="presParOf" srcId="{D27015DD-9AAB-4E85-BE33-08F1E14BC0D6}" destId="{3684DA8E-6F23-4F80-A654-B8F04EE54554}" srcOrd="3" destOrd="0" presId="urn:microsoft.com/office/officeart/2005/8/layout/chevron1"/>
    <dgm:cxn modelId="{FF0EF622-4F2A-4B9F-ADDF-706C587FCA28}" type="presParOf" srcId="{D27015DD-9AAB-4E85-BE33-08F1E14BC0D6}" destId="{3B236171-68B1-4BEE-9E93-B4953D162F69}" srcOrd="4" destOrd="0" presId="urn:microsoft.com/office/officeart/2005/8/layout/chevron1"/>
    <dgm:cxn modelId="{89D44EB8-F1E7-44AA-930A-108917EB7FC4}" type="presParOf" srcId="{D27015DD-9AAB-4E85-BE33-08F1E14BC0D6}" destId="{B64F23EE-9C17-4DE9-9AAE-DE3CDE877A55}" srcOrd="5" destOrd="0" presId="urn:microsoft.com/office/officeart/2005/8/layout/chevron1"/>
    <dgm:cxn modelId="{E05BAC2C-B348-4F2C-A2A2-5AAD76FC9531}" type="presParOf" srcId="{D27015DD-9AAB-4E85-BE33-08F1E14BC0D6}" destId="{A621A99F-7978-41DD-A1A5-0E5FCBBAECF9}" srcOrd="6" destOrd="0" presId="urn:microsoft.com/office/officeart/2005/8/layout/chevron1"/>
    <dgm:cxn modelId="{9CD1CC82-9FAC-4E5B-AEF5-F571014D86C2}" type="presParOf" srcId="{D27015DD-9AAB-4E85-BE33-08F1E14BC0D6}" destId="{F4492CB9-905C-488A-8EFC-ED4688F346E8}" srcOrd="7" destOrd="0" presId="urn:microsoft.com/office/officeart/2005/8/layout/chevron1"/>
    <dgm:cxn modelId="{A105147B-CAA8-466C-AE2F-46936EDBBE7F}" type="presParOf" srcId="{D27015DD-9AAB-4E85-BE33-08F1E14BC0D6}" destId="{A70F9DE0-68EE-4F3D-85AD-CB92EBB0C33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F352E2-3DEA-472E-97F0-9149D433A047}"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422BC6E9-B31D-46CF-8B7E-73E8F91C4861}">
      <dgm:prSet/>
      <dgm:spPr/>
      <dgm:t>
        <a:bodyPr/>
        <a:lstStyle/>
        <a:p>
          <a:pPr rtl="0"/>
          <a:r>
            <a:rPr lang="en-US" b="1" dirty="0" smtClean="0"/>
            <a:t>TRAINING NEED ANALYSIS</a:t>
          </a:r>
          <a:endParaRPr lang="en-US" dirty="0"/>
        </a:p>
      </dgm:t>
    </dgm:pt>
    <dgm:pt modelId="{B7B905AC-4BCC-455E-AB0C-CC305DB414D2}" type="parTrans" cxnId="{D3DBF261-3553-4AC7-9BBE-F9171E4D3867}">
      <dgm:prSet/>
      <dgm:spPr/>
      <dgm:t>
        <a:bodyPr/>
        <a:lstStyle/>
        <a:p>
          <a:endParaRPr lang="en-US"/>
        </a:p>
      </dgm:t>
    </dgm:pt>
    <dgm:pt modelId="{8E3878A9-E2C7-4825-BAE8-50CA9D97E451}" type="sibTrans" cxnId="{D3DBF261-3553-4AC7-9BBE-F9171E4D3867}">
      <dgm:prSet/>
      <dgm:spPr/>
      <dgm:t>
        <a:bodyPr/>
        <a:lstStyle/>
        <a:p>
          <a:endParaRPr lang="en-US"/>
        </a:p>
      </dgm:t>
    </dgm:pt>
    <dgm:pt modelId="{A85F0ACB-99CB-4D69-A343-3266C022319A}">
      <dgm:prSet/>
      <dgm:spPr/>
      <dgm:t>
        <a:bodyPr/>
        <a:lstStyle/>
        <a:p>
          <a:pPr rtl="0"/>
          <a:r>
            <a:rPr lang="en-US" b="1" smtClean="0"/>
            <a:t>CURRICULUM DEVELOPMENT</a:t>
          </a:r>
          <a:endParaRPr lang="en-US"/>
        </a:p>
      </dgm:t>
    </dgm:pt>
    <dgm:pt modelId="{5B5E5CFF-C1A9-4876-BA61-24CD8EDF0079}" type="parTrans" cxnId="{21EE1CEA-D8D0-47D2-92A2-AF925074FE17}">
      <dgm:prSet/>
      <dgm:spPr/>
      <dgm:t>
        <a:bodyPr/>
        <a:lstStyle/>
        <a:p>
          <a:endParaRPr lang="en-US"/>
        </a:p>
      </dgm:t>
    </dgm:pt>
    <dgm:pt modelId="{6A6B5264-CBD6-4F36-A4B7-BEFE50B41CE8}" type="sibTrans" cxnId="{21EE1CEA-D8D0-47D2-92A2-AF925074FE17}">
      <dgm:prSet/>
      <dgm:spPr/>
      <dgm:t>
        <a:bodyPr/>
        <a:lstStyle/>
        <a:p>
          <a:endParaRPr lang="en-US"/>
        </a:p>
      </dgm:t>
    </dgm:pt>
    <dgm:pt modelId="{18BD4479-78E2-44DC-AA8C-11113CFD2160}">
      <dgm:prSet/>
      <dgm:spPr/>
      <dgm:t>
        <a:bodyPr/>
        <a:lstStyle/>
        <a:p>
          <a:pPr rtl="0"/>
          <a:r>
            <a:rPr lang="en-US" b="1" smtClean="0"/>
            <a:t>ROLLOUT OF TRAINING</a:t>
          </a:r>
          <a:endParaRPr lang="en-US"/>
        </a:p>
      </dgm:t>
    </dgm:pt>
    <dgm:pt modelId="{E06EF11F-EAF4-4943-AF4E-ACE426374A17}" type="parTrans" cxnId="{F0E6F598-8064-4FB9-99A5-D8CD6068E0F8}">
      <dgm:prSet/>
      <dgm:spPr/>
      <dgm:t>
        <a:bodyPr/>
        <a:lstStyle/>
        <a:p>
          <a:endParaRPr lang="en-US"/>
        </a:p>
      </dgm:t>
    </dgm:pt>
    <dgm:pt modelId="{4A158EFB-BEA6-44C8-B8B6-B33231EB9CAB}" type="sibTrans" cxnId="{F0E6F598-8064-4FB9-99A5-D8CD6068E0F8}">
      <dgm:prSet/>
      <dgm:spPr/>
      <dgm:t>
        <a:bodyPr/>
        <a:lstStyle/>
        <a:p>
          <a:endParaRPr lang="en-US"/>
        </a:p>
      </dgm:t>
    </dgm:pt>
    <dgm:pt modelId="{DDBAA499-EDB6-416D-8808-59897BE5D44F}">
      <dgm:prSet/>
      <dgm:spPr/>
      <dgm:t>
        <a:bodyPr/>
        <a:lstStyle/>
        <a:p>
          <a:pPr rtl="0"/>
          <a:r>
            <a:rPr lang="en-US" b="1" smtClean="0"/>
            <a:t>ASSESSMENT AND CERTIFICATION</a:t>
          </a:r>
          <a:endParaRPr lang="en-US"/>
        </a:p>
      </dgm:t>
    </dgm:pt>
    <dgm:pt modelId="{FD573F57-C20B-4B0B-93E5-6006DDD469FA}" type="parTrans" cxnId="{D00C1709-AE5A-47B6-A411-6CBCF5D91B2A}">
      <dgm:prSet/>
      <dgm:spPr/>
      <dgm:t>
        <a:bodyPr/>
        <a:lstStyle/>
        <a:p>
          <a:endParaRPr lang="en-US"/>
        </a:p>
      </dgm:t>
    </dgm:pt>
    <dgm:pt modelId="{17674B5C-9FF1-4A7D-9140-45E2731FE9AB}" type="sibTrans" cxnId="{D00C1709-AE5A-47B6-A411-6CBCF5D91B2A}">
      <dgm:prSet/>
      <dgm:spPr/>
      <dgm:t>
        <a:bodyPr/>
        <a:lstStyle/>
        <a:p>
          <a:endParaRPr lang="en-US"/>
        </a:p>
      </dgm:t>
    </dgm:pt>
    <dgm:pt modelId="{1F2FB53F-D00A-4335-8841-6E0D40362F62}" type="pres">
      <dgm:prSet presAssocID="{28F352E2-3DEA-472E-97F0-9149D433A047}" presName="Name0" presStyleCnt="0">
        <dgm:presLayoutVars>
          <dgm:dir/>
          <dgm:resizeHandles val="exact"/>
        </dgm:presLayoutVars>
      </dgm:prSet>
      <dgm:spPr/>
      <dgm:t>
        <a:bodyPr/>
        <a:lstStyle/>
        <a:p>
          <a:endParaRPr lang="en-US"/>
        </a:p>
      </dgm:t>
    </dgm:pt>
    <dgm:pt modelId="{09822644-7463-4DE4-A061-7B471BAA1600}" type="pres">
      <dgm:prSet presAssocID="{422BC6E9-B31D-46CF-8B7E-73E8F91C4861}" presName="node" presStyleLbl="node1" presStyleIdx="0" presStyleCnt="4">
        <dgm:presLayoutVars>
          <dgm:bulletEnabled val="1"/>
        </dgm:presLayoutVars>
      </dgm:prSet>
      <dgm:spPr/>
      <dgm:t>
        <a:bodyPr/>
        <a:lstStyle/>
        <a:p>
          <a:endParaRPr lang="en-US"/>
        </a:p>
      </dgm:t>
    </dgm:pt>
    <dgm:pt modelId="{A5C93BD1-7C55-45A4-8F44-15DDF22D9F63}" type="pres">
      <dgm:prSet presAssocID="{8E3878A9-E2C7-4825-BAE8-50CA9D97E451}" presName="sibTrans" presStyleLbl="sibTrans2D1" presStyleIdx="0" presStyleCnt="3"/>
      <dgm:spPr/>
      <dgm:t>
        <a:bodyPr/>
        <a:lstStyle/>
        <a:p>
          <a:endParaRPr lang="en-US"/>
        </a:p>
      </dgm:t>
    </dgm:pt>
    <dgm:pt modelId="{1E0D9F19-E1D7-45A8-834D-D320EB05E98A}" type="pres">
      <dgm:prSet presAssocID="{8E3878A9-E2C7-4825-BAE8-50CA9D97E451}" presName="connectorText" presStyleLbl="sibTrans2D1" presStyleIdx="0" presStyleCnt="3"/>
      <dgm:spPr/>
      <dgm:t>
        <a:bodyPr/>
        <a:lstStyle/>
        <a:p>
          <a:endParaRPr lang="en-US"/>
        </a:p>
      </dgm:t>
    </dgm:pt>
    <dgm:pt modelId="{E5FAEB24-8797-4044-894B-AAB7453D1149}" type="pres">
      <dgm:prSet presAssocID="{A85F0ACB-99CB-4D69-A343-3266C022319A}" presName="node" presStyleLbl="node1" presStyleIdx="1" presStyleCnt="4">
        <dgm:presLayoutVars>
          <dgm:bulletEnabled val="1"/>
        </dgm:presLayoutVars>
      </dgm:prSet>
      <dgm:spPr/>
      <dgm:t>
        <a:bodyPr/>
        <a:lstStyle/>
        <a:p>
          <a:endParaRPr lang="en-US"/>
        </a:p>
      </dgm:t>
    </dgm:pt>
    <dgm:pt modelId="{F4DA79A2-1D35-4F6F-A82F-F35883155813}" type="pres">
      <dgm:prSet presAssocID="{6A6B5264-CBD6-4F36-A4B7-BEFE50B41CE8}" presName="sibTrans" presStyleLbl="sibTrans2D1" presStyleIdx="1" presStyleCnt="3"/>
      <dgm:spPr/>
      <dgm:t>
        <a:bodyPr/>
        <a:lstStyle/>
        <a:p>
          <a:endParaRPr lang="en-US"/>
        </a:p>
      </dgm:t>
    </dgm:pt>
    <dgm:pt modelId="{D35A73CB-7F06-45A6-A455-9DE4F53239E8}" type="pres">
      <dgm:prSet presAssocID="{6A6B5264-CBD6-4F36-A4B7-BEFE50B41CE8}" presName="connectorText" presStyleLbl="sibTrans2D1" presStyleIdx="1" presStyleCnt="3"/>
      <dgm:spPr/>
      <dgm:t>
        <a:bodyPr/>
        <a:lstStyle/>
        <a:p>
          <a:endParaRPr lang="en-US"/>
        </a:p>
      </dgm:t>
    </dgm:pt>
    <dgm:pt modelId="{751D48A5-2544-46C8-9B59-872A0A33F044}" type="pres">
      <dgm:prSet presAssocID="{18BD4479-78E2-44DC-AA8C-11113CFD2160}" presName="node" presStyleLbl="node1" presStyleIdx="2" presStyleCnt="4">
        <dgm:presLayoutVars>
          <dgm:bulletEnabled val="1"/>
        </dgm:presLayoutVars>
      </dgm:prSet>
      <dgm:spPr/>
      <dgm:t>
        <a:bodyPr/>
        <a:lstStyle/>
        <a:p>
          <a:endParaRPr lang="en-US"/>
        </a:p>
      </dgm:t>
    </dgm:pt>
    <dgm:pt modelId="{5E6A8E6A-8761-4E23-9A87-2772D90834A7}" type="pres">
      <dgm:prSet presAssocID="{4A158EFB-BEA6-44C8-B8B6-B33231EB9CAB}" presName="sibTrans" presStyleLbl="sibTrans2D1" presStyleIdx="2" presStyleCnt="3"/>
      <dgm:spPr/>
      <dgm:t>
        <a:bodyPr/>
        <a:lstStyle/>
        <a:p>
          <a:endParaRPr lang="en-US"/>
        </a:p>
      </dgm:t>
    </dgm:pt>
    <dgm:pt modelId="{ACB74962-29F3-4116-A313-13F91F28B79D}" type="pres">
      <dgm:prSet presAssocID="{4A158EFB-BEA6-44C8-B8B6-B33231EB9CAB}" presName="connectorText" presStyleLbl="sibTrans2D1" presStyleIdx="2" presStyleCnt="3"/>
      <dgm:spPr/>
      <dgm:t>
        <a:bodyPr/>
        <a:lstStyle/>
        <a:p>
          <a:endParaRPr lang="en-US"/>
        </a:p>
      </dgm:t>
    </dgm:pt>
    <dgm:pt modelId="{C7D5748D-BF55-404F-A067-9A8B8F0EAC8F}" type="pres">
      <dgm:prSet presAssocID="{DDBAA499-EDB6-416D-8808-59897BE5D44F}" presName="node" presStyleLbl="node1" presStyleIdx="3" presStyleCnt="4">
        <dgm:presLayoutVars>
          <dgm:bulletEnabled val="1"/>
        </dgm:presLayoutVars>
      </dgm:prSet>
      <dgm:spPr/>
      <dgm:t>
        <a:bodyPr/>
        <a:lstStyle/>
        <a:p>
          <a:endParaRPr lang="en-US"/>
        </a:p>
      </dgm:t>
    </dgm:pt>
  </dgm:ptLst>
  <dgm:cxnLst>
    <dgm:cxn modelId="{AC831893-6990-4B8D-894E-1DC7F7B4EE2F}" type="presOf" srcId="{18BD4479-78E2-44DC-AA8C-11113CFD2160}" destId="{751D48A5-2544-46C8-9B59-872A0A33F044}" srcOrd="0" destOrd="0" presId="urn:microsoft.com/office/officeart/2005/8/layout/process1"/>
    <dgm:cxn modelId="{D3DBF261-3553-4AC7-9BBE-F9171E4D3867}" srcId="{28F352E2-3DEA-472E-97F0-9149D433A047}" destId="{422BC6E9-B31D-46CF-8B7E-73E8F91C4861}" srcOrd="0" destOrd="0" parTransId="{B7B905AC-4BCC-455E-AB0C-CC305DB414D2}" sibTransId="{8E3878A9-E2C7-4825-BAE8-50CA9D97E451}"/>
    <dgm:cxn modelId="{59F59512-1F7E-48C7-9B44-C89B1441A19C}" type="presOf" srcId="{422BC6E9-B31D-46CF-8B7E-73E8F91C4861}" destId="{09822644-7463-4DE4-A061-7B471BAA1600}" srcOrd="0" destOrd="0" presId="urn:microsoft.com/office/officeart/2005/8/layout/process1"/>
    <dgm:cxn modelId="{02995309-42C3-4D0F-A198-D73AB9599238}" type="presOf" srcId="{6A6B5264-CBD6-4F36-A4B7-BEFE50B41CE8}" destId="{D35A73CB-7F06-45A6-A455-9DE4F53239E8}" srcOrd="1" destOrd="0" presId="urn:microsoft.com/office/officeart/2005/8/layout/process1"/>
    <dgm:cxn modelId="{21EE1CEA-D8D0-47D2-92A2-AF925074FE17}" srcId="{28F352E2-3DEA-472E-97F0-9149D433A047}" destId="{A85F0ACB-99CB-4D69-A343-3266C022319A}" srcOrd="1" destOrd="0" parTransId="{5B5E5CFF-C1A9-4876-BA61-24CD8EDF0079}" sibTransId="{6A6B5264-CBD6-4F36-A4B7-BEFE50B41CE8}"/>
    <dgm:cxn modelId="{574D8FCB-6A30-48F9-A5F5-95CF33DFFB64}" type="presOf" srcId="{8E3878A9-E2C7-4825-BAE8-50CA9D97E451}" destId="{1E0D9F19-E1D7-45A8-834D-D320EB05E98A}" srcOrd="1" destOrd="0" presId="urn:microsoft.com/office/officeart/2005/8/layout/process1"/>
    <dgm:cxn modelId="{D00C1709-AE5A-47B6-A411-6CBCF5D91B2A}" srcId="{28F352E2-3DEA-472E-97F0-9149D433A047}" destId="{DDBAA499-EDB6-416D-8808-59897BE5D44F}" srcOrd="3" destOrd="0" parTransId="{FD573F57-C20B-4B0B-93E5-6006DDD469FA}" sibTransId="{17674B5C-9FF1-4A7D-9140-45E2731FE9AB}"/>
    <dgm:cxn modelId="{F0E6F598-8064-4FB9-99A5-D8CD6068E0F8}" srcId="{28F352E2-3DEA-472E-97F0-9149D433A047}" destId="{18BD4479-78E2-44DC-AA8C-11113CFD2160}" srcOrd="2" destOrd="0" parTransId="{E06EF11F-EAF4-4943-AF4E-ACE426374A17}" sibTransId="{4A158EFB-BEA6-44C8-B8B6-B33231EB9CAB}"/>
    <dgm:cxn modelId="{957A8153-A0DC-4088-939B-2BF88D634486}" type="presOf" srcId="{6A6B5264-CBD6-4F36-A4B7-BEFE50B41CE8}" destId="{F4DA79A2-1D35-4F6F-A82F-F35883155813}" srcOrd="0" destOrd="0" presId="urn:microsoft.com/office/officeart/2005/8/layout/process1"/>
    <dgm:cxn modelId="{F9ED1EF4-209C-40B5-AE62-8F65E3C3C0B0}" type="presOf" srcId="{DDBAA499-EDB6-416D-8808-59897BE5D44F}" destId="{C7D5748D-BF55-404F-A067-9A8B8F0EAC8F}" srcOrd="0" destOrd="0" presId="urn:microsoft.com/office/officeart/2005/8/layout/process1"/>
    <dgm:cxn modelId="{B491CAE9-5BD6-4A4C-A1CD-6641B45063C7}" type="presOf" srcId="{28F352E2-3DEA-472E-97F0-9149D433A047}" destId="{1F2FB53F-D00A-4335-8841-6E0D40362F62}" srcOrd="0" destOrd="0" presId="urn:microsoft.com/office/officeart/2005/8/layout/process1"/>
    <dgm:cxn modelId="{D65799B8-054B-46DE-BFF9-403B8F4D77E7}" type="presOf" srcId="{4A158EFB-BEA6-44C8-B8B6-B33231EB9CAB}" destId="{5E6A8E6A-8761-4E23-9A87-2772D90834A7}" srcOrd="0" destOrd="0" presId="urn:microsoft.com/office/officeart/2005/8/layout/process1"/>
    <dgm:cxn modelId="{4AB299C6-A2B5-4965-AE62-0BF038D29328}" type="presOf" srcId="{A85F0ACB-99CB-4D69-A343-3266C022319A}" destId="{E5FAEB24-8797-4044-894B-AAB7453D1149}" srcOrd="0" destOrd="0" presId="urn:microsoft.com/office/officeart/2005/8/layout/process1"/>
    <dgm:cxn modelId="{44F7EDD6-473C-4CB6-BA60-BEEDA7FB994C}" type="presOf" srcId="{4A158EFB-BEA6-44C8-B8B6-B33231EB9CAB}" destId="{ACB74962-29F3-4116-A313-13F91F28B79D}" srcOrd="1" destOrd="0" presId="urn:microsoft.com/office/officeart/2005/8/layout/process1"/>
    <dgm:cxn modelId="{C495B84C-75B5-4350-9204-479BBCBF30A5}" type="presOf" srcId="{8E3878A9-E2C7-4825-BAE8-50CA9D97E451}" destId="{A5C93BD1-7C55-45A4-8F44-15DDF22D9F63}" srcOrd="0" destOrd="0" presId="urn:microsoft.com/office/officeart/2005/8/layout/process1"/>
    <dgm:cxn modelId="{72B4FE9D-B682-4826-ACB9-B0B87BF8B050}" type="presParOf" srcId="{1F2FB53F-D00A-4335-8841-6E0D40362F62}" destId="{09822644-7463-4DE4-A061-7B471BAA1600}" srcOrd="0" destOrd="0" presId="urn:microsoft.com/office/officeart/2005/8/layout/process1"/>
    <dgm:cxn modelId="{3A7A1FE5-B28B-4379-AC89-6EE40F018358}" type="presParOf" srcId="{1F2FB53F-D00A-4335-8841-6E0D40362F62}" destId="{A5C93BD1-7C55-45A4-8F44-15DDF22D9F63}" srcOrd="1" destOrd="0" presId="urn:microsoft.com/office/officeart/2005/8/layout/process1"/>
    <dgm:cxn modelId="{E880DB79-BA0A-4C2C-891F-0B1055AE433F}" type="presParOf" srcId="{A5C93BD1-7C55-45A4-8F44-15DDF22D9F63}" destId="{1E0D9F19-E1D7-45A8-834D-D320EB05E98A}" srcOrd="0" destOrd="0" presId="urn:microsoft.com/office/officeart/2005/8/layout/process1"/>
    <dgm:cxn modelId="{CFBD80F9-4FF4-466E-B750-27582DAF6470}" type="presParOf" srcId="{1F2FB53F-D00A-4335-8841-6E0D40362F62}" destId="{E5FAEB24-8797-4044-894B-AAB7453D1149}" srcOrd="2" destOrd="0" presId="urn:microsoft.com/office/officeart/2005/8/layout/process1"/>
    <dgm:cxn modelId="{ADF7AF80-1850-43F0-9FA8-15BBAA91B382}" type="presParOf" srcId="{1F2FB53F-D00A-4335-8841-6E0D40362F62}" destId="{F4DA79A2-1D35-4F6F-A82F-F35883155813}" srcOrd="3" destOrd="0" presId="urn:microsoft.com/office/officeart/2005/8/layout/process1"/>
    <dgm:cxn modelId="{08B081F4-A6DF-4DDD-B9A7-247D4866BC82}" type="presParOf" srcId="{F4DA79A2-1D35-4F6F-A82F-F35883155813}" destId="{D35A73CB-7F06-45A6-A455-9DE4F53239E8}" srcOrd="0" destOrd="0" presId="urn:microsoft.com/office/officeart/2005/8/layout/process1"/>
    <dgm:cxn modelId="{A39E0469-83F6-43BE-876A-C3134C4EBB3C}" type="presParOf" srcId="{1F2FB53F-D00A-4335-8841-6E0D40362F62}" destId="{751D48A5-2544-46C8-9B59-872A0A33F044}" srcOrd="4" destOrd="0" presId="urn:microsoft.com/office/officeart/2005/8/layout/process1"/>
    <dgm:cxn modelId="{D428A375-5ABA-4C5F-828B-58103B3E693E}" type="presParOf" srcId="{1F2FB53F-D00A-4335-8841-6E0D40362F62}" destId="{5E6A8E6A-8761-4E23-9A87-2772D90834A7}" srcOrd="5" destOrd="0" presId="urn:microsoft.com/office/officeart/2005/8/layout/process1"/>
    <dgm:cxn modelId="{1150E152-AC80-46B0-9E61-0E74F822E994}" type="presParOf" srcId="{5E6A8E6A-8761-4E23-9A87-2772D90834A7}" destId="{ACB74962-29F3-4116-A313-13F91F28B79D}" srcOrd="0" destOrd="0" presId="urn:microsoft.com/office/officeart/2005/8/layout/process1"/>
    <dgm:cxn modelId="{63CB8443-A8C3-4603-952F-4D6DF8BBCBE7}" type="presParOf" srcId="{1F2FB53F-D00A-4335-8841-6E0D40362F62}" destId="{C7D5748D-BF55-404F-A067-9A8B8F0EAC8F}"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4612D-81DE-4E4F-AF8E-60FA2746A60C}">
      <dsp:nvSpPr>
        <dsp:cNvPr id="0" name=""/>
        <dsp:cNvSpPr/>
      </dsp:nvSpPr>
      <dsp:spPr>
        <a:xfrm>
          <a:off x="1240597" y="472921"/>
          <a:ext cx="5658291" cy="3759587"/>
        </a:xfrm>
        <a:prstGeom prst="blockArc">
          <a:avLst>
            <a:gd name="adj1" fmla="val 13194405"/>
            <a:gd name="adj2" fmla="val 16250693"/>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7162026C-A3D2-40D6-A58F-C050FEB6E256}">
      <dsp:nvSpPr>
        <dsp:cNvPr id="0" name=""/>
        <dsp:cNvSpPr/>
      </dsp:nvSpPr>
      <dsp:spPr>
        <a:xfrm>
          <a:off x="1224752" y="491613"/>
          <a:ext cx="5658291" cy="3759587"/>
        </a:xfrm>
        <a:prstGeom prst="blockArc">
          <a:avLst>
            <a:gd name="adj1" fmla="val 10069521"/>
            <a:gd name="adj2" fmla="val 13240111"/>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9FB961FA-9FC1-4C53-A770-457D084AAEF3}">
      <dsp:nvSpPr>
        <dsp:cNvPr id="0" name=""/>
        <dsp:cNvSpPr/>
      </dsp:nvSpPr>
      <dsp:spPr>
        <a:xfrm>
          <a:off x="1143008" y="314549"/>
          <a:ext cx="5783222" cy="3952642"/>
        </a:xfrm>
        <a:prstGeom prst="blockArc">
          <a:avLst>
            <a:gd name="adj1" fmla="val 6815001"/>
            <a:gd name="adj2" fmla="val 9915046"/>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41767B1D-4A68-457E-81D5-94880E83B057}">
      <dsp:nvSpPr>
        <dsp:cNvPr id="0" name=""/>
        <dsp:cNvSpPr/>
      </dsp:nvSpPr>
      <dsp:spPr>
        <a:xfrm>
          <a:off x="1522339" y="588433"/>
          <a:ext cx="5658291" cy="3759587"/>
        </a:xfrm>
        <a:prstGeom prst="blockArc">
          <a:avLst>
            <a:gd name="adj1" fmla="val 3275701"/>
            <a:gd name="adj2" fmla="val 7493405"/>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E128F40F-F8D7-40EF-A02F-3EFEF00326F5}">
      <dsp:nvSpPr>
        <dsp:cNvPr id="0" name=""/>
        <dsp:cNvSpPr/>
      </dsp:nvSpPr>
      <dsp:spPr>
        <a:xfrm>
          <a:off x="1341289" y="626637"/>
          <a:ext cx="5973908" cy="3716765"/>
        </a:xfrm>
        <a:prstGeom prst="blockArc">
          <a:avLst>
            <a:gd name="adj1" fmla="val 457496"/>
            <a:gd name="adj2" fmla="val 3222219"/>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492382D9-1EC9-4899-9764-BC94E2ECA748}">
      <dsp:nvSpPr>
        <dsp:cNvPr id="0" name=""/>
        <dsp:cNvSpPr/>
      </dsp:nvSpPr>
      <dsp:spPr>
        <a:xfrm>
          <a:off x="1325464" y="380994"/>
          <a:ext cx="5989736" cy="4345932"/>
        </a:xfrm>
        <a:prstGeom prst="blockArc">
          <a:avLst>
            <a:gd name="adj1" fmla="val 18680802"/>
            <a:gd name="adj2" fmla="val 328054"/>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483E0830-EAF8-4792-8AED-6E352C61C6D2}">
      <dsp:nvSpPr>
        <dsp:cNvPr id="0" name=""/>
        <dsp:cNvSpPr/>
      </dsp:nvSpPr>
      <dsp:spPr>
        <a:xfrm>
          <a:off x="1294936" y="472921"/>
          <a:ext cx="5658291" cy="3759587"/>
        </a:xfrm>
        <a:prstGeom prst="blockArc">
          <a:avLst>
            <a:gd name="adj1" fmla="val 16149335"/>
            <a:gd name="adj2" fmla="val 19205612"/>
            <a:gd name="adj3" fmla="val 3906"/>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69BBA216-2311-4809-9B7C-86FC4DCE087B}">
      <dsp:nvSpPr>
        <dsp:cNvPr id="0" name=""/>
        <dsp:cNvSpPr/>
      </dsp:nvSpPr>
      <dsp:spPr>
        <a:xfrm>
          <a:off x="3117903" y="1597273"/>
          <a:ext cx="2192309" cy="1456655"/>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en-US" sz="54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SSC</a:t>
          </a:r>
          <a:endParaRPr lang="en-US" sz="54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3438959" y="1810595"/>
        <a:ext cx="1550197" cy="1030011"/>
      </dsp:txXfrm>
    </dsp:sp>
    <dsp:sp modelId="{12B2A234-36B7-4926-AC78-F35E4C20B9DA}">
      <dsp:nvSpPr>
        <dsp:cNvPr id="0" name=""/>
        <dsp:cNvSpPr/>
      </dsp:nvSpPr>
      <dsp:spPr>
        <a:xfrm>
          <a:off x="3329611" y="0"/>
          <a:ext cx="1534616"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Industry members</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3554350" y="149325"/>
        <a:ext cx="1085138" cy="721008"/>
      </dsp:txXfrm>
    </dsp:sp>
    <dsp:sp modelId="{B20B4FBC-7756-4C5B-B6A7-7A54AC50C776}">
      <dsp:nvSpPr>
        <dsp:cNvPr id="0" name=""/>
        <dsp:cNvSpPr/>
      </dsp:nvSpPr>
      <dsp:spPr>
        <a:xfrm>
          <a:off x="4770592" y="660479"/>
          <a:ext cx="1534616"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Govt</a:t>
          </a: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Bodies</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4995331" y="809804"/>
        <a:ext cx="1085138" cy="721008"/>
      </dsp:txXfrm>
    </dsp:sp>
    <dsp:sp modelId="{5831C7E4-7BEB-4B1B-9AAD-6B4B0D522112}">
      <dsp:nvSpPr>
        <dsp:cNvPr id="0" name=""/>
        <dsp:cNvSpPr/>
      </dsp:nvSpPr>
      <dsp:spPr>
        <a:xfrm>
          <a:off x="5189609" y="2219745"/>
          <a:ext cx="1930846"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Industry</a:t>
          </a:r>
        </a:p>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associations</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5472375" y="2369070"/>
        <a:ext cx="1365314" cy="721008"/>
      </dsp:txXfrm>
    </dsp:sp>
    <dsp:sp modelId="{8017D882-EEE8-463B-B4F3-7BD7EFA488C0}">
      <dsp:nvSpPr>
        <dsp:cNvPr id="0" name=""/>
        <dsp:cNvSpPr/>
      </dsp:nvSpPr>
      <dsp:spPr>
        <a:xfrm>
          <a:off x="4219998" y="3460655"/>
          <a:ext cx="2398563"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Distinguished business leaders</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4571259" y="3609980"/>
        <a:ext cx="1696041" cy="721008"/>
      </dsp:txXfrm>
    </dsp:sp>
    <dsp:sp modelId="{02C8BC39-CE8C-4950-BD5E-7260E8F5EE6C}">
      <dsp:nvSpPr>
        <dsp:cNvPr id="0" name=""/>
        <dsp:cNvSpPr/>
      </dsp:nvSpPr>
      <dsp:spPr>
        <a:xfrm>
          <a:off x="2529924" y="3470190"/>
          <a:ext cx="1534616"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Training Providers</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2754663" y="3619515"/>
        <a:ext cx="1085138" cy="721008"/>
      </dsp:txXfrm>
    </dsp:sp>
    <dsp:sp modelId="{17CE6EB5-76C8-41D4-8419-4B5C430BACB9}">
      <dsp:nvSpPr>
        <dsp:cNvPr id="0" name=""/>
        <dsp:cNvSpPr/>
      </dsp:nvSpPr>
      <dsp:spPr>
        <a:xfrm>
          <a:off x="1484956" y="2250270"/>
          <a:ext cx="1534616"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NSDC</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1709695" y="2399595"/>
        <a:ext cx="1085138" cy="721008"/>
      </dsp:txXfrm>
    </dsp:sp>
    <dsp:sp modelId="{9BAD1E75-9940-4F60-9914-4B64FCA99995}">
      <dsp:nvSpPr>
        <dsp:cNvPr id="0" name=""/>
        <dsp:cNvSpPr/>
      </dsp:nvSpPr>
      <dsp:spPr>
        <a:xfrm>
          <a:off x="1888622" y="660472"/>
          <a:ext cx="1534616" cy="1019658"/>
        </a:xfrm>
        <a:prstGeom prst="ellipse">
          <a:avLst/>
        </a:prstGeom>
        <a:solidFill>
          <a:schemeClr val="bg2">
            <a:lumMod val="75000"/>
          </a:schemeClr>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Trade Unions</a:t>
          </a:r>
          <a:endParaRPr lang="en-US" sz="1800" b="1" kern="12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dsp:txBody>
      <dsp:txXfrm>
        <a:off x="2113361" y="809797"/>
        <a:ext cx="1085138" cy="7210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0E68C-48EE-49C1-8C8B-D4057EBC69B5}">
      <dsp:nvSpPr>
        <dsp:cNvPr id="0" name=""/>
        <dsp:cNvSpPr/>
      </dsp:nvSpPr>
      <dsp:spPr>
        <a:xfrm>
          <a:off x="2009" y="304737"/>
          <a:ext cx="1788169" cy="715267"/>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Sourcing</a:t>
          </a:r>
          <a:endParaRPr lang="en-IN" sz="1500" kern="1200" dirty="0"/>
        </a:p>
      </dsp:txBody>
      <dsp:txXfrm>
        <a:off x="359643" y="304737"/>
        <a:ext cx="1072902" cy="715267"/>
      </dsp:txXfrm>
    </dsp:sp>
    <dsp:sp modelId="{CD0207EA-A928-4DF2-AD03-312067C14E42}">
      <dsp:nvSpPr>
        <dsp:cNvPr id="0" name=""/>
        <dsp:cNvSpPr/>
      </dsp:nvSpPr>
      <dsp:spPr>
        <a:xfrm>
          <a:off x="1611362" y="304737"/>
          <a:ext cx="1788169" cy="715267"/>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Training Standards &amp; Content</a:t>
          </a:r>
          <a:endParaRPr lang="en-IN" sz="1500" kern="1200" dirty="0"/>
        </a:p>
      </dsp:txBody>
      <dsp:txXfrm>
        <a:off x="1968996" y="304737"/>
        <a:ext cx="1072902" cy="715267"/>
      </dsp:txXfrm>
    </dsp:sp>
    <dsp:sp modelId="{3B236171-68B1-4BEE-9E93-B4953D162F69}">
      <dsp:nvSpPr>
        <dsp:cNvPr id="0" name=""/>
        <dsp:cNvSpPr/>
      </dsp:nvSpPr>
      <dsp:spPr>
        <a:xfrm>
          <a:off x="3220715" y="304737"/>
          <a:ext cx="1788169" cy="715267"/>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Training </a:t>
          </a:r>
          <a:endParaRPr lang="en-IN" sz="1500" kern="1200" dirty="0"/>
        </a:p>
      </dsp:txBody>
      <dsp:txXfrm>
        <a:off x="3578349" y="304737"/>
        <a:ext cx="1072902" cy="715267"/>
      </dsp:txXfrm>
    </dsp:sp>
    <dsp:sp modelId="{A621A99F-7978-41DD-A1A5-0E5FCBBAECF9}">
      <dsp:nvSpPr>
        <dsp:cNvPr id="0" name=""/>
        <dsp:cNvSpPr/>
      </dsp:nvSpPr>
      <dsp:spPr>
        <a:xfrm>
          <a:off x="4830067" y="304737"/>
          <a:ext cx="1788169" cy="715267"/>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Assessment &amp; Certification</a:t>
          </a:r>
          <a:endParaRPr lang="en-IN" sz="1500" kern="1200" dirty="0"/>
        </a:p>
      </dsp:txBody>
      <dsp:txXfrm>
        <a:off x="5187701" y="304737"/>
        <a:ext cx="1072902" cy="715267"/>
      </dsp:txXfrm>
    </dsp:sp>
    <dsp:sp modelId="{A70F9DE0-68EE-4F3D-85AD-CB92EBB0C338}">
      <dsp:nvSpPr>
        <dsp:cNvPr id="0" name=""/>
        <dsp:cNvSpPr/>
      </dsp:nvSpPr>
      <dsp:spPr>
        <a:xfrm>
          <a:off x="6439420" y="304737"/>
          <a:ext cx="1788169" cy="715267"/>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Placement</a:t>
          </a:r>
          <a:endParaRPr lang="en-IN" sz="1500" kern="1200" dirty="0"/>
        </a:p>
      </dsp:txBody>
      <dsp:txXfrm>
        <a:off x="6797054" y="304737"/>
        <a:ext cx="1072902" cy="7152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22644-7463-4DE4-A061-7B471BAA1600}">
      <dsp:nvSpPr>
        <dsp:cNvPr id="0" name=""/>
        <dsp:cNvSpPr/>
      </dsp:nvSpPr>
      <dsp:spPr>
        <a:xfrm>
          <a:off x="3647" y="307335"/>
          <a:ext cx="1594739" cy="9568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dirty="0" smtClean="0"/>
            <a:t>TRAINING NEED ANALYSIS</a:t>
          </a:r>
          <a:endParaRPr lang="en-US" sz="1700" kern="1200" dirty="0"/>
        </a:p>
      </dsp:txBody>
      <dsp:txXfrm>
        <a:off x="31672" y="335360"/>
        <a:ext cx="1538689" cy="900793"/>
      </dsp:txXfrm>
    </dsp:sp>
    <dsp:sp modelId="{A5C93BD1-7C55-45A4-8F44-15DDF22D9F63}">
      <dsp:nvSpPr>
        <dsp:cNvPr id="0" name=""/>
        <dsp:cNvSpPr/>
      </dsp:nvSpPr>
      <dsp:spPr>
        <a:xfrm>
          <a:off x="1757860" y="588009"/>
          <a:ext cx="338084" cy="395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757860" y="667108"/>
        <a:ext cx="236659" cy="237297"/>
      </dsp:txXfrm>
    </dsp:sp>
    <dsp:sp modelId="{E5FAEB24-8797-4044-894B-AAB7453D1149}">
      <dsp:nvSpPr>
        <dsp:cNvPr id="0" name=""/>
        <dsp:cNvSpPr/>
      </dsp:nvSpPr>
      <dsp:spPr>
        <a:xfrm>
          <a:off x="2236282" y="307335"/>
          <a:ext cx="1594739" cy="9568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smtClean="0"/>
            <a:t>CURRICULUM DEVELOPMENT</a:t>
          </a:r>
          <a:endParaRPr lang="en-US" sz="1700" kern="1200"/>
        </a:p>
      </dsp:txBody>
      <dsp:txXfrm>
        <a:off x="2264307" y="335360"/>
        <a:ext cx="1538689" cy="900793"/>
      </dsp:txXfrm>
    </dsp:sp>
    <dsp:sp modelId="{F4DA79A2-1D35-4F6F-A82F-F35883155813}">
      <dsp:nvSpPr>
        <dsp:cNvPr id="0" name=""/>
        <dsp:cNvSpPr/>
      </dsp:nvSpPr>
      <dsp:spPr>
        <a:xfrm>
          <a:off x="3990495" y="588009"/>
          <a:ext cx="338084" cy="395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990495" y="667108"/>
        <a:ext cx="236659" cy="237297"/>
      </dsp:txXfrm>
    </dsp:sp>
    <dsp:sp modelId="{751D48A5-2544-46C8-9B59-872A0A33F044}">
      <dsp:nvSpPr>
        <dsp:cNvPr id="0" name=""/>
        <dsp:cNvSpPr/>
      </dsp:nvSpPr>
      <dsp:spPr>
        <a:xfrm>
          <a:off x="4468916" y="307335"/>
          <a:ext cx="1594739" cy="9568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smtClean="0"/>
            <a:t>ROLLOUT OF TRAINING</a:t>
          </a:r>
          <a:endParaRPr lang="en-US" sz="1700" kern="1200"/>
        </a:p>
      </dsp:txBody>
      <dsp:txXfrm>
        <a:off x="4496941" y="335360"/>
        <a:ext cx="1538689" cy="900793"/>
      </dsp:txXfrm>
    </dsp:sp>
    <dsp:sp modelId="{5E6A8E6A-8761-4E23-9A87-2772D90834A7}">
      <dsp:nvSpPr>
        <dsp:cNvPr id="0" name=""/>
        <dsp:cNvSpPr/>
      </dsp:nvSpPr>
      <dsp:spPr>
        <a:xfrm>
          <a:off x="6223129" y="588009"/>
          <a:ext cx="338084" cy="395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223129" y="667108"/>
        <a:ext cx="236659" cy="237297"/>
      </dsp:txXfrm>
    </dsp:sp>
    <dsp:sp modelId="{C7D5748D-BF55-404F-A067-9A8B8F0EAC8F}">
      <dsp:nvSpPr>
        <dsp:cNvPr id="0" name=""/>
        <dsp:cNvSpPr/>
      </dsp:nvSpPr>
      <dsp:spPr>
        <a:xfrm>
          <a:off x="6701551" y="307335"/>
          <a:ext cx="1594739" cy="9568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smtClean="0"/>
            <a:t>ASSESSMENT AND CERTIFICATION</a:t>
          </a:r>
          <a:endParaRPr lang="en-US" sz="1700" kern="1200"/>
        </a:p>
      </dsp:txBody>
      <dsp:txXfrm>
        <a:off x="6729576" y="335360"/>
        <a:ext cx="1538689" cy="90079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846EB2-F932-4AEA-A7DD-F93F2B697375}" type="datetimeFigureOut">
              <a:rPr lang="en-US" smtClean="0"/>
              <a:t>25-Jul-14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B7D6F4-8F67-45CD-A6D0-ACA972AD4327}" type="slidenum">
              <a:rPr lang="en-US" smtClean="0"/>
              <a:t>‹#›</a:t>
            </a:fld>
            <a:endParaRPr lang="en-US"/>
          </a:p>
        </p:txBody>
      </p:sp>
    </p:spTree>
    <p:extLst>
      <p:ext uri="{BB962C8B-B14F-4D97-AF65-F5344CB8AC3E}">
        <p14:creationId xmlns:p14="http://schemas.microsoft.com/office/powerpoint/2010/main" val="267973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EF6B6D-B9A8-4DF3-80E7-A0A147127320}" type="datetimeFigureOut">
              <a:rPr lang="en-US" smtClean="0"/>
              <a:t>25-Jul-14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235518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F6B6D-B9A8-4DF3-80E7-A0A147127320}" type="datetimeFigureOut">
              <a:rPr lang="en-US" smtClean="0"/>
              <a:t>25-Jul-14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263900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F6B6D-B9A8-4DF3-80E7-A0A147127320}" type="datetimeFigureOut">
              <a:rPr lang="en-US" smtClean="0"/>
              <a:t>25-Jul-14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12553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F6B6D-B9A8-4DF3-80E7-A0A147127320}" type="datetimeFigureOut">
              <a:rPr lang="en-US" smtClean="0"/>
              <a:t>25-Jul-14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3736627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F6B6D-B9A8-4DF3-80E7-A0A147127320}" type="datetimeFigureOut">
              <a:rPr lang="en-US" smtClean="0"/>
              <a:t>25-Jul-14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349297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EF6B6D-B9A8-4DF3-80E7-A0A147127320}" type="datetimeFigureOut">
              <a:rPr lang="en-US" smtClean="0"/>
              <a:t>25-Jul-14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3205982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EF6B6D-B9A8-4DF3-80E7-A0A147127320}" type="datetimeFigureOut">
              <a:rPr lang="en-US" smtClean="0"/>
              <a:t>25-Jul-14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165055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EF6B6D-B9A8-4DF3-80E7-A0A147127320}" type="datetimeFigureOut">
              <a:rPr lang="en-US" smtClean="0"/>
              <a:t>25-Jul-14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218067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F6B6D-B9A8-4DF3-80E7-A0A147127320}" type="datetimeFigureOut">
              <a:rPr lang="en-US" smtClean="0"/>
              <a:t>25-Jul-14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39814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F6B6D-B9A8-4DF3-80E7-A0A147127320}" type="datetimeFigureOut">
              <a:rPr lang="en-US" smtClean="0"/>
              <a:t>25-Jul-14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372898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F6B6D-B9A8-4DF3-80E7-A0A147127320}" type="datetimeFigureOut">
              <a:rPr lang="en-US" smtClean="0"/>
              <a:t>25-Jul-14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65184A-9708-4F3F-AA43-913BEE83C216}" type="slidenum">
              <a:rPr lang="en-US" smtClean="0"/>
              <a:t>‹#›</a:t>
            </a:fld>
            <a:endParaRPr lang="en-US"/>
          </a:p>
        </p:txBody>
      </p:sp>
    </p:spTree>
    <p:extLst>
      <p:ext uri="{BB962C8B-B14F-4D97-AF65-F5344CB8AC3E}">
        <p14:creationId xmlns:p14="http://schemas.microsoft.com/office/powerpoint/2010/main" val="1189492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F6B6D-B9A8-4DF3-80E7-A0A147127320}" type="datetimeFigureOut">
              <a:rPr lang="en-US" smtClean="0"/>
              <a:t>25-Jul-14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5184A-9708-4F3F-AA43-913BEE83C216}" type="slidenum">
              <a:rPr lang="en-US" smtClean="0"/>
              <a:t>‹#›</a:t>
            </a:fld>
            <a:endParaRPr lang="en-US"/>
          </a:p>
        </p:txBody>
      </p:sp>
    </p:spTree>
    <p:extLst>
      <p:ext uri="{BB962C8B-B14F-4D97-AF65-F5344CB8AC3E}">
        <p14:creationId xmlns:p14="http://schemas.microsoft.com/office/powerpoint/2010/main" val="914200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Draughtsman%20Mechanical.pdf" TargetMode="External"/><Relationship Id="rId2" Type="http://schemas.openxmlformats.org/officeDocument/2006/relationships/hyperlink" Target="Occupational%20%20Map%20Ver%203%20_11032014.pdf"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Capital Goods Skills Council</a:t>
            </a:r>
            <a:endParaRPr lang="en-US" dirty="0"/>
          </a:p>
        </p:txBody>
      </p:sp>
      <p:sp>
        <p:nvSpPr>
          <p:cNvPr id="3" name="Subtitle 2"/>
          <p:cNvSpPr>
            <a:spLocks noGrp="1"/>
          </p:cNvSpPr>
          <p:nvPr>
            <p:ph type="subTitle" idx="1"/>
          </p:nvPr>
        </p:nvSpPr>
        <p:spPr/>
        <p:txBody>
          <a:bodyPr/>
          <a:lstStyle/>
          <a:p>
            <a:r>
              <a:rPr lang="en-US" dirty="0" smtClean="0"/>
              <a:t>PMMAI Workshop: Ahmedabad     25</a:t>
            </a:r>
            <a:r>
              <a:rPr lang="en-US" baseline="30000" dirty="0" smtClean="0"/>
              <a:t>th</a:t>
            </a:r>
            <a:r>
              <a:rPr lang="en-US" dirty="0" smtClean="0"/>
              <a:t> </a:t>
            </a:r>
            <a:r>
              <a:rPr lang="en-US" dirty="0"/>
              <a:t>July 2014</a:t>
            </a:r>
          </a:p>
          <a:p>
            <a:endParaRPr lang="en-US" dirty="0" smtClean="0"/>
          </a:p>
        </p:txBody>
      </p:sp>
      <p:pic>
        <p:nvPicPr>
          <p:cNvPr id="1026" name="Picture 2" descr="E:\CGSC\Current Working Files\LOGO\Fina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304800"/>
            <a:ext cx="2332038" cy="1479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636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smtClean="0"/>
              <a:t>Members of Governing Council</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50940032"/>
              </p:ext>
            </p:extLst>
          </p:nvPr>
        </p:nvGraphicFramePr>
        <p:xfrm>
          <a:off x="228600" y="990600"/>
          <a:ext cx="8686800" cy="5349240"/>
        </p:xfrm>
        <a:graphic>
          <a:graphicData uri="http://schemas.openxmlformats.org/drawingml/2006/table">
            <a:tbl>
              <a:tblPr firstRow="1" bandRow="1">
                <a:tableStyleId>{5C22544A-7EE6-4342-B048-85BDC9FD1C3A}</a:tableStyleId>
              </a:tblPr>
              <a:tblGrid>
                <a:gridCol w="4343400"/>
                <a:gridCol w="4343400"/>
              </a:tblGrid>
              <a:tr h="370840">
                <a:tc>
                  <a:txBody>
                    <a:bodyPr/>
                    <a:lstStyle/>
                    <a:p>
                      <a:pPr lvl="0"/>
                      <a:r>
                        <a:rPr lang="en-IN" sz="1200" b="1" kern="1200" dirty="0" smtClean="0">
                          <a:solidFill>
                            <a:schemeClr val="lt1"/>
                          </a:solidFill>
                          <a:effectLst/>
                          <a:latin typeface="+mn-lt"/>
                          <a:ea typeface="+mn-ea"/>
                          <a:cs typeface="+mn-cs"/>
                        </a:rPr>
                        <a:t>Chairman</a:t>
                      </a:r>
                    </a:p>
                    <a:p>
                      <a:pPr lvl="0"/>
                      <a:r>
                        <a:rPr lang="en-IN" sz="1200" b="1" kern="1200" dirty="0" smtClean="0">
                          <a:solidFill>
                            <a:schemeClr val="lt1"/>
                          </a:solidFill>
                          <a:effectLst/>
                          <a:latin typeface="+mn-lt"/>
                          <a:ea typeface="+mn-ea"/>
                          <a:cs typeface="+mn-cs"/>
                        </a:rPr>
                        <a:t>Mr K </a:t>
                      </a:r>
                      <a:r>
                        <a:rPr lang="en-IN" sz="1200" b="1" kern="1200" dirty="0" err="1" smtClean="0">
                          <a:solidFill>
                            <a:schemeClr val="lt1"/>
                          </a:solidFill>
                          <a:effectLst/>
                          <a:latin typeface="+mn-lt"/>
                          <a:ea typeface="+mn-ea"/>
                          <a:cs typeface="+mn-cs"/>
                        </a:rPr>
                        <a:t>Venkataramanan</a:t>
                      </a:r>
                      <a:endParaRPr lang="en-US" sz="1200" b="1" kern="1200" dirty="0" smtClean="0">
                        <a:solidFill>
                          <a:schemeClr val="lt1"/>
                        </a:solidFill>
                        <a:effectLst/>
                        <a:latin typeface="+mn-lt"/>
                        <a:ea typeface="+mn-ea"/>
                        <a:cs typeface="+mn-cs"/>
                      </a:endParaRPr>
                    </a:p>
                    <a:p>
                      <a:r>
                        <a:rPr lang="en-IN" sz="1200" b="1" kern="1200" dirty="0" smtClean="0">
                          <a:solidFill>
                            <a:schemeClr val="lt1"/>
                          </a:solidFill>
                          <a:effectLst/>
                          <a:latin typeface="+mn-lt"/>
                          <a:ea typeface="+mn-ea"/>
                          <a:cs typeface="+mn-cs"/>
                        </a:rPr>
                        <a:t>Chief Executive Officer &amp; Managing Director</a:t>
                      </a:r>
                      <a:endParaRPr lang="en-US" sz="1200" b="1" kern="1200" dirty="0" smtClean="0">
                        <a:solidFill>
                          <a:schemeClr val="lt1"/>
                        </a:solidFill>
                        <a:effectLst/>
                        <a:latin typeface="+mn-lt"/>
                        <a:ea typeface="+mn-ea"/>
                        <a:cs typeface="+mn-cs"/>
                      </a:endParaRPr>
                    </a:p>
                    <a:p>
                      <a:r>
                        <a:rPr lang="en-IN" sz="1200" b="1" kern="1200" dirty="0" smtClean="0">
                          <a:solidFill>
                            <a:schemeClr val="lt1"/>
                          </a:solidFill>
                          <a:effectLst/>
                          <a:latin typeface="+mn-lt"/>
                          <a:ea typeface="+mn-ea"/>
                          <a:cs typeface="+mn-cs"/>
                        </a:rPr>
                        <a:t>Larsen &amp; Toubro Ltd</a:t>
                      </a:r>
                      <a:endParaRPr lang="en-US" sz="1200" b="1" kern="1200" dirty="0">
                        <a:solidFill>
                          <a:schemeClr val="lt1"/>
                        </a:solidFill>
                        <a:effectLst/>
                        <a:latin typeface="+mn-lt"/>
                        <a:ea typeface="+mn-ea"/>
                        <a:cs typeface="+mn-cs"/>
                      </a:endParaRPr>
                    </a:p>
                  </a:txBody>
                  <a:tcPr/>
                </a:tc>
                <a:tc>
                  <a:txBody>
                    <a:bodyPr/>
                    <a:lstStyle/>
                    <a:p>
                      <a:pPr lvl="0"/>
                      <a:r>
                        <a:rPr lang="en-IN" sz="1200" b="1" kern="1200" dirty="0" err="1" smtClean="0">
                          <a:solidFill>
                            <a:schemeClr val="lt1"/>
                          </a:solidFill>
                          <a:effectLst/>
                          <a:latin typeface="+mn-lt"/>
                          <a:ea typeface="+mn-ea"/>
                          <a:cs typeface="+mn-cs"/>
                        </a:rPr>
                        <a:t>Mr.</a:t>
                      </a:r>
                      <a:r>
                        <a:rPr lang="en-IN" sz="1200" b="1" kern="1200" dirty="0" smtClean="0">
                          <a:solidFill>
                            <a:schemeClr val="lt1"/>
                          </a:solidFill>
                          <a:effectLst/>
                          <a:latin typeface="+mn-lt"/>
                          <a:ea typeface="+mn-ea"/>
                          <a:cs typeface="+mn-cs"/>
                        </a:rPr>
                        <a:t> A. Didar Singh</a:t>
                      </a:r>
                      <a:endParaRPr lang="en-US" sz="1200" b="1" kern="1200" dirty="0" smtClean="0">
                        <a:solidFill>
                          <a:schemeClr val="lt1"/>
                        </a:solidFill>
                        <a:effectLst/>
                        <a:latin typeface="+mn-lt"/>
                        <a:ea typeface="+mn-ea"/>
                        <a:cs typeface="+mn-cs"/>
                      </a:endParaRPr>
                    </a:p>
                    <a:p>
                      <a:r>
                        <a:rPr lang="en-IN" sz="1200" b="1" kern="1200" dirty="0" smtClean="0">
                          <a:solidFill>
                            <a:schemeClr val="lt1"/>
                          </a:solidFill>
                          <a:effectLst/>
                          <a:latin typeface="+mn-lt"/>
                          <a:ea typeface="+mn-ea"/>
                          <a:cs typeface="+mn-cs"/>
                        </a:rPr>
                        <a:t>Secretary General</a:t>
                      </a:r>
                      <a:endParaRPr lang="en-US" sz="1200" b="1" kern="1200" dirty="0" smtClean="0">
                        <a:solidFill>
                          <a:schemeClr val="lt1"/>
                        </a:solidFill>
                        <a:effectLst/>
                        <a:latin typeface="+mn-lt"/>
                        <a:ea typeface="+mn-ea"/>
                        <a:cs typeface="+mn-cs"/>
                      </a:endParaRPr>
                    </a:p>
                    <a:p>
                      <a:r>
                        <a:rPr lang="en-IN" sz="1200" b="1" kern="1200" dirty="0" smtClean="0">
                          <a:solidFill>
                            <a:schemeClr val="lt1"/>
                          </a:solidFill>
                          <a:effectLst/>
                          <a:latin typeface="+mn-lt"/>
                          <a:ea typeface="+mn-ea"/>
                          <a:cs typeface="+mn-cs"/>
                        </a:rPr>
                        <a:t>FICCI</a:t>
                      </a:r>
                      <a:endParaRPr lang="en-US" sz="1200" b="1" kern="1200" dirty="0" smtClean="0">
                        <a:solidFill>
                          <a:schemeClr val="lt1"/>
                        </a:solidFill>
                        <a:effectLst/>
                        <a:latin typeface="+mn-lt"/>
                        <a:ea typeface="+mn-ea"/>
                        <a:cs typeface="+mn-cs"/>
                      </a:endParaRPr>
                    </a:p>
                    <a:p>
                      <a:endParaRPr lang="en-US" sz="1600" dirty="0"/>
                    </a:p>
                  </a:txBody>
                  <a:tcPr/>
                </a:tc>
              </a:tr>
              <a:tr h="716280">
                <a:tc>
                  <a:txBody>
                    <a:bodyPr/>
                    <a:lstStyle/>
                    <a:p>
                      <a:pPr lvl="0"/>
                      <a:r>
                        <a:rPr lang="en-IN" sz="1200" b="1" kern="1200" dirty="0" err="1" smtClean="0">
                          <a:solidFill>
                            <a:schemeClr val="dk1"/>
                          </a:solidFill>
                          <a:effectLst/>
                          <a:latin typeface="+mn-lt"/>
                          <a:ea typeface="+mn-ea"/>
                          <a:cs typeface="+mn-cs"/>
                        </a:rPr>
                        <a:t>Mr.</a:t>
                      </a:r>
                      <a:r>
                        <a:rPr lang="en-IN" sz="1200" b="1" kern="1200" dirty="0" smtClean="0">
                          <a:solidFill>
                            <a:schemeClr val="dk1"/>
                          </a:solidFill>
                          <a:effectLst/>
                          <a:latin typeface="+mn-lt"/>
                          <a:ea typeface="+mn-ea"/>
                          <a:cs typeface="+mn-cs"/>
                        </a:rPr>
                        <a:t> </a:t>
                      </a:r>
                      <a:r>
                        <a:rPr lang="en-US" sz="1200" b="1" kern="1200" dirty="0" smtClean="0">
                          <a:solidFill>
                            <a:schemeClr val="dk1"/>
                          </a:solidFill>
                          <a:effectLst/>
                          <a:latin typeface="+mn-lt"/>
                          <a:ea typeface="+mn-ea"/>
                          <a:cs typeface="+mn-cs"/>
                        </a:rPr>
                        <a:t>RK Singh</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Joint Secretary</a:t>
                      </a:r>
                      <a:endParaRPr lang="en-US" sz="1200" kern="1200" dirty="0" smtClean="0">
                        <a:solidFill>
                          <a:schemeClr val="dk1"/>
                        </a:solidFill>
                        <a:effectLst/>
                        <a:latin typeface="+mn-lt"/>
                        <a:ea typeface="+mn-ea"/>
                        <a:cs typeface="+mn-cs"/>
                      </a:endParaRPr>
                    </a:p>
                    <a:p>
                      <a:r>
                        <a:rPr lang="en-IN" sz="1200" kern="1200" dirty="0" err="1" smtClean="0">
                          <a:solidFill>
                            <a:schemeClr val="dk1"/>
                          </a:solidFill>
                          <a:effectLst/>
                          <a:latin typeface="+mn-lt"/>
                          <a:ea typeface="+mn-ea"/>
                          <a:cs typeface="+mn-cs"/>
                        </a:rPr>
                        <a:t>Dept</a:t>
                      </a:r>
                      <a:r>
                        <a:rPr lang="en-IN" sz="1200" kern="1200" dirty="0" smtClean="0">
                          <a:solidFill>
                            <a:schemeClr val="dk1"/>
                          </a:solidFill>
                          <a:effectLst/>
                          <a:latin typeface="+mn-lt"/>
                          <a:ea typeface="+mn-ea"/>
                          <a:cs typeface="+mn-cs"/>
                        </a:rPr>
                        <a:t> of Heavy Industries, </a:t>
                      </a:r>
                      <a:r>
                        <a:rPr lang="en-IN" sz="1200" kern="1200" dirty="0" err="1" smtClean="0">
                          <a:solidFill>
                            <a:schemeClr val="dk1"/>
                          </a:solidFill>
                          <a:effectLst/>
                          <a:latin typeface="+mn-lt"/>
                          <a:ea typeface="+mn-ea"/>
                          <a:cs typeface="+mn-cs"/>
                        </a:rPr>
                        <a:t>Govt</a:t>
                      </a:r>
                      <a:r>
                        <a:rPr lang="en-IN" sz="1200" kern="1200" dirty="0" smtClean="0">
                          <a:solidFill>
                            <a:schemeClr val="dk1"/>
                          </a:solidFill>
                          <a:effectLst/>
                          <a:latin typeface="+mn-lt"/>
                          <a:ea typeface="+mn-ea"/>
                          <a:cs typeface="+mn-cs"/>
                        </a:rPr>
                        <a:t> of India </a:t>
                      </a:r>
                      <a:endParaRPr lang="en-US" sz="1600" dirty="0"/>
                    </a:p>
                  </a:txBody>
                  <a:tcPr/>
                </a:tc>
                <a:tc>
                  <a:txBody>
                    <a:bodyPr/>
                    <a:lstStyle/>
                    <a:p>
                      <a:pPr lvl="0"/>
                      <a:r>
                        <a:rPr lang="en-IN" sz="1200" b="1" kern="1200" dirty="0" smtClean="0">
                          <a:solidFill>
                            <a:schemeClr val="dk1"/>
                          </a:solidFill>
                          <a:effectLst/>
                          <a:latin typeface="+mn-lt"/>
                          <a:ea typeface="+mn-ea"/>
                          <a:cs typeface="+mn-cs"/>
                        </a:rPr>
                        <a:t>Mr M.S. Unnikrishnan</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Managing Director  &amp; CEO</a:t>
                      </a:r>
                      <a:endParaRPr lang="en-US" sz="1200" kern="1200" dirty="0" smtClean="0">
                        <a:solidFill>
                          <a:schemeClr val="dk1"/>
                        </a:solidFill>
                        <a:effectLst/>
                        <a:latin typeface="+mn-lt"/>
                        <a:ea typeface="+mn-ea"/>
                        <a:cs typeface="+mn-cs"/>
                      </a:endParaRPr>
                    </a:p>
                    <a:p>
                      <a:r>
                        <a:rPr lang="en-IN" sz="1200" kern="1200" dirty="0" err="1" smtClean="0">
                          <a:solidFill>
                            <a:schemeClr val="dk1"/>
                          </a:solidFill>
                          <a:effectLst/>
                          <a:latin typeface="+mn-lt"/>
                          <a:ea typeface="+mn-ea"/>
                          <a:cs typeface="+mn-cs"/>
                        </a:rPr>
                        <a:t>Thermax</a:t>
                      </a:r>
                      <a:r>
                        <a:rPr lang="en-IN" sz="1200" kern="1200" dirty="0" smtClean="0">
                          <a:solidFill>
                            <a:schemeClr val="dk1"/>
                          </a:solidFill>
                          <a:effectLst/>
                          <a:latin typeface="+mn-lt"/>
                          <a:ea typeface="+mn-ea"/>
                          <a:cs typeface="+mn-cs"/>
                        </a:rPr>
                        <a:t> Ltd </a:t>
                      </a:r>
                      <a:endParaRPr lang="en-US" sz="1600" dirty="0"/>
                    </a:p>
                  </a:txBody>
                  <a:tcPr/>
                </a:tc>
              </a:tr>
              <a:tr h="370840">
                <a:tc>
                  <a:txBody>
                    <a:bodyPr/>
                    <a:lstStyle/>
                    <a:p>
                      <a:pPr lvl="0"/>
                      <a:r>
                        <a:rPr lang="en-IN" sz="1200" b="1" kern="1200" dirty="0" smtClean="0">
                          <a:solidFill>
                            <a:schemeClr val="dk1"/>
                          </a:solidFill>
                          <a:effectLst/>
                          <a:latin typeface="+mn-lt"/>
                          <a:ea typeface="+mn-ea"/>
                          <a:cs typeface="+mn-cs"/>
                        </a:rPr>
                        <a:t>Mr Sunil Chaturvedi</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Executive Director &amp; COO (Capital Goods Division)</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Bharat Forge Ltd</a:t>
                      </a:r>
                      <a:endParaRPr lang="en-US" sz="1600" dirty="0"/>
                    </a:p>
                  </a:txBody>
                  <a:tcPr/>
                </a:tc>
                <a:tc>
                  <a:txBody>
                    <a:bodyPr/>
                    <a:lstStyle/>
                    <a:p>
                      <a:pPr lvl="0"/>
                      <a:r>
                        <a:rPr lang="en-IN" sz="1200" b="1" kern="1200" dirty="0" smtClean="0">
                          <a:solidFill>
                            <a:schemeClr val="dk1"/>
                          </a:solidFill>
                          <a:effectLst/>
                          <a:latin typeface="+mn-lt"/>
                          <a:ea typeface="+mn-ea"/>
                          <a:cs typeface="+mn-cs"/>
                        </a:rPr>
                        <a:t>Mr R. Misra</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Chairman cum Managing Director</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HEC Ltd</a:t>
                      </a:r>
                      <a:endParaRPr lang="en-US" sz="1600" dirty="0"/>
                    </a:p>
                  </a:txBody>
                  <a:tcPr/>
                </a:tc>
              </a:tr>
              <a:tr h="370840">
                <a:tc>
                  <a:txBody>
                    <a:bodyPr/>
                    <a:lstStyle/>
                    <a:p>
                      <a:pPr lvl="0"/>
                      <a:r>
                        <a:rPr lang="en-IN" sz="1200" b="1" kern="1200" dirty="0" err="1" smtClean="0">
                          <a:solidFill>
                            <a:schemeClr val="dk1"/>
                          </a:solidFill>
                          <a:effectLst/>
                          <a:latin typeface="+mn-lt"/>
                          <a:ea typeface="+mn-ea"/>
                          <a:cs typeface="+mn-cs"/>
                        </a:rPr>
                        <a:t>Mr.</a:t>
                      </a:r>
                      <a:r>
                        <a:rPr lang="en-IN" sz="1200" b="1" kern="1200" dirty="0" smtClean="0">
                          <a:solidFill>
                            <a:schemeClr val="dk1"/>
                          </a:solidFill>
                          <a:effectLst/>
                          <a:latin typeface="+mn-lt"/>
                          <a:ea typeface="+mn-ea"/>
                          <a:cs typeface="+mn-cs"/>
                        </a:rPr>
                        <a:t> </a:t>
                      </a:r>
                      <a:r>
                        <a:rPr lang="en-IN" sz="1200" b="1" kern="1200" dirty="0" err="1" smtClean="0">
                          <a:solidFill>
                            <a:schemeClr val="dk1"/>
                          </a:solidFill>
                          <a:effectLst/>
                          <a:latin typeface="+mn-lt"/>
                          <a:ea typeface="+mn-ea"/>
                          <a:cs typeface="+mn-cs"/>
                        </a:rPr>
                        <a:t>Tosher</a:t>
                      </a:r>
                      <a:r>
                        <a:rPr lang="en-IN" sz="1200" b="1" kern="1200" dirty="0" smtClean="0">
                          <a:solidFill>
                            <a:schemeClr val="dk1"/>
                          </a:solidFill>
                          <a:effectLst/>
                          <a:latin typeface="+mn-lt"/>
                          <a:ea typeface="+mn-ea"/>
                          <a:cs typeface="+mn-cs"/>
                        </a:rPr>
                        <a:t> G  Hormusjee</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Director</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G W Precision Tools India Pvt Ltd</a:t>
                      </a:r>
                      <a:endParaRPr lang="en-US" sz="1600" dirty="0"/>
                    </a:p>
                  </a:txBody>
                  <a:tcPr/>
                </a:tc>
                <a:tc>
                  <a:txBody>
                    <a:bodyPr/>
                    <a:lstStyle/>
                    <a:p>
                      <a:pPr lvl="0"/>
                      <a:r>
                        <a:rPr lang="en-IN" sz="1200" b="1" kern="1200" dirty="0" err="1" smtClean="0">
                          <a:solidFill>
                            <a:schemeClr val="dk1"/>
                          </a:solidFill>
                          <a:effectLst/>
                          <a:latin typeface="+mn-lt"/>
                          <a:ea typeface="+mn-ea"/>
                          <a:cs typeface="+mn-cs"/>
                        </a:rPr>
                        <a:t>Mr.</a:t>
                      </a:r>
                      <a:r>
                        <a:rPr lang="en-IN" sz="1200" b="1" kern="1200" dirty="0" smtClean="0">
                          <a:solidFill>
                            <a:schemeClr val="dk1"/>
                          </a:solidFill>
                          <a:effectLst/>
                          <a:latin typeface="+mn-lt"/>
                          <a:ea typeface="+mn-ea"/>
                          <a:cs typeface="+mn-cs"/>
                        </a:rPr>
                        <a:t> </a:t>
                      </a:r>
                      <a:r>
                        <a:rPr lang="en-IN" sz="1200" b="1" kern="1200" dirty="0" err="1" smtClean="0">
                          <a:solidFill>
                            <a:schemeClr val="dk1"/>
                          </a:solidFill>
                          <a:effectLst/>
                          <a:latin typeface="+mn-lt"/>
                          <a:ea typeface="+mn-ea"/>
                          <a:cs typeface="+mn-cs"/>
                        </a:rPr>
                        <a:t>Sunand</a:t>
                      </a:r>
                      <a:r>
                        <a:rPr lang="en-IN" sz="1200" b="1" kern="1200" dirty="0" smtClean="0">
                          <a:solidFill>
                            <a:schemeClr val="dk1"/>
                          </a:solidFill>
                          <a:effectLst/>
                          <a:latin typeface="+mn-lt"/>
                          <a:ea typeface="+mn-ea"/>
                          <a:cs typeface="+mn-cs"/>
                        </a:rPr>
                        <a:t> Sharma</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Country President - ALSTOM India</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Chairman - ALSTOM Projects India Limited</a:t>
                      </a:r>
                      <a:endParaRPr lang="en-US" sz="1600" dirty="0"/>
                    </a:p>
                  </a:txBody>
                  <a:tcPr/>
                </a:tc>
              </a:tr>
              <a:tr h="370840">
                <a:tc>
                  <a:txBody>
                    <a:bodyPr/>
                    <a:lstStyle/>
                    <a:p>
                      <a:pPr lvl="0"/>
                      <a:r>
                        <a:rPr lang="en-IN" sz="1200" b="1" kern="1200" dirty="0" smtClean="0">
                          <a:solidFill>
                            <a:schemeClr val="dk1"/>
                          </a:solidFill>
                          <a:effectLst/>
                          <a:latin typeface="+mn-lt"/>
                          <a:ea typeface="+mn-ea"/>
                          <a:cs typeface="+mn-cs"/>
                        </a:rPr>
                        <a:t>Mr K </a:t>
                      </a:r>
                      <a:r>
                        <a:rPr lang="en-IN" sz="1200" b="1" kern="1200" dirty="0" err="1" smtClean="0">
                          <a:solidFill>
                            <a:schemeClr val="dk1"/>
                          </a:solidFill>
                          <a:effectLst/>
                          <a:latin typeface="+mn-lt"/>
                          <a:ea typeface="+mn-ea"/>
                          <a:cs typeface="+mn-cs"/>
                        </a:rPr>
                        <a:t>K</a:t>
                      </a:r>
                      <a:r>
                        <a:rPr lang="en-IN" sz="1200" b="1" kern="1200" dirty="0" smtClean="0">
                          <a:solidFill>
                            <a:schemeClr val="dk1"/>
                          </a:solidFill>
                          <a:effectLst/>
                          <a:latin typeface="+mn-lt"/>
                          <a:ea typeface="+mn-ea"/>
                          <a:cs typeface="+mn-cs"/>
                        </a:rPr>
                        <a:t> Seth</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Executive Director (HRDI, CPG &amp; NIC)</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Bharat Heavy Electricals Ltd.</a:t>
                      </a:r>
                      <a:endParaRPr lang="en-US" sz="1600" dirty="0"/>
                    </a:p>
                  </a:txBody>
                  <a:tcPr/>
                </a:tc>
                <a:tc>
                  <a:txBody>
                    <a:bodyPr/>
                    <a:lstStyle/>
                    <a:p>
                      <a:pPr lvl="0"/>
                      <a:r>
                        <a:rPr lang="en-IN" sz="1200" b="1" kern="1200" dirty="0" smtClean="0">
                          <a:solidFill>
                            <a:schemeClr val="dk1"/>
                          </a:solidFill>
                          <a:effectLst/>
                          <a:latin typeface="+mn-lt"/>
                          <a:ea typeface="+mn-ea"/>
                          <a:cs typeface="+mn-cs"/>
                        </a:rPr>
                        <a:t>Mr B Sarkar</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Executive Director</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EEPC India</a:t>
                      </a:r>
                      <a:endParaRPr lang="en-US" sz="1600" dirty="0"/>
                    </a:p>
                  </a:txBody>
                  <a:tcPr/>
                </a:tc>
              </a:tr>
              <a:tr h="370840">
                <a:tc>
                  <a:txBody>
                    <a:bodyPr/>
                    <a:lstStyle/>
                    <a:p>
                      <a:pPr lvl="0"/>
                      <a:r>
                        <a:rPr lang="en-IN" sz="1200" b="1" kern="1200" dirty="0" err="1" smtClean="0">
                          <a:solidFill>
                            <a:schemeClr val="dk1"/>
                          </a:solidFill>
                          <a:effectLst/>
                          <a:latin typeface="+mn-lt"/>
                          <a:ea typeface="+mn-ea"/>
                          <a:cs typeface="+mn-cs"/>
                        </a:rPr>
                        <a:t>Mr.</a:t>
                      </a:r>
                      <a:r>
                        <a:rPr lang="en-IN" sz="1200" b="1" kern="1200" dirty="0" smtClean="0">
                          <a:solidFill>
                            <a:schemeClr val="dk1"/>
                          </a:solidFill>
                          <a:effectLst/>
                          <a:latin typeface="+mn-lt"/>
                          <a:ea typeface="+mn-ea"/>
                          <a:cs typeface="+mn-cs"/>
                        </a:rPr>
                        <a:t> N K Dhand</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Managing </a:t>
                      </a:r>
                      <a:r>
                        <a:rPr lang="en-IN" sz="1200" kern="1200" dirty="0" err="1" smtClean="0">
                          <a:solidFill>
                            <a:schemeClr val="dk1"/>
                          </a:solidFill>
                          <a:effectLst/>
                          <a:latin typeface="+mn-lt"/>
                          <a:ea typeface="+mn-ea"/>
                          <a:cs typeface="+mn-cs"/>
                        </a:rPr>
                        <a:t>Director,Micromatic</a:t>
                      </a:r>
                      <a:r>
                        <a:rPr lang="en-IN" sz="1200" kern="1200" dirty="0" smtClean="0">
                          <a:solidFill>
                            <a:schemeClr val="dk1"/>
                          </a:solidFill>
                          <a:effectLst/>
                          <a:latin typeface="+mn-lt"/>
                          <a:ea typeface="+mn-ea"/>
                          <a:cs typeface="+mn-cs"/>
                        </a:rPr>
                        <a:t> Grinding (IMTMA)</a:t>
                      </a:r>
                      <a:endParaRPr lang="en-US" sz="1600" dirty="0"/>
                    </a:p>
                  </a:txBody>
                  <a:tcPr/>
                </a:tc>
                <a:tc>
                  <a:txBody>
                    <a:bodyPr/>
                    <a:lstStyle/>
                    <a:p>
                      <a:pPr lvl="0"/>
                      <a:r>
                        <a:rPr lang="en-IN" sz="1200" b="1" kern="1200" dirty="0" err="1" smtClean="0">
                          <a:solidFill>
                            <a:srgbClr val="FF0000"/>
                          </a:solidFill>
                          <a:effectLst/>
                          <a:latin typeface="+mn-lt"/>
                          <a:ea typeface="+mn-ea"/>
                          <a:cs typeface="+mn-cs"/>
                        </a:rPr>
                        <a:t>Mr.</a:t>
                      </a:r>
                      <a:r>
                        <a:rPr lang="en-IN" sz="1200" b="1" kern="1200" dirty="0" smtClean="0">
                          <a:solidFill>
                            <a:srgbClr val="FF0000"/>
                          </a:solidFill>
                          <a:effectLst/>
                          <a:latin typeface="+mn-lt"/>
                          <a:ea typeface="+mn-ea"/>
                          <a:cs typeface="+mn-cs"/>
                        </a:rPr>
                        <a:t> N K Balgi</a:t>
                      </a:r>
                      <a:endParaRPr lang="en-US" sz="1200" kern="1200" dirty="0" smtClean="0">
                        <a:solidFill>
                          <a:srgbClr val="FF0000"/>
                        </a:solidFill>
                        <a:effectLst/>
                        <a:latin typeface="+mn-lt"/>
                        <a:ea typeface="+mn-ea"/>
                        <a:cs typeface="+mn-cs"/>
                      </a:endParaRPr>
                    </a:p>
                    <a:p>
                      <a:r>
                        <a:rPr lang="en-IN" sz="1200" kern="1200" dirty="0" smtClean="0">
                          <a:solidFill>
                            <a:srgbClr val="FF0000"/>
                          </a:solidFill>
                          <a:effectLst/>
                          <a:latin typeface="+mn-lt"/>
                          <a:ea typeface="+mn-ea"/>
                          <a:cs typeface="+mn-cs"/>
                        </a:rPr>
                        <a:t>President , </a:t>
                      </a:r>
                      <a:r>
                        <a:rPr lang="en-IN" sz="1200" kern="1200" dirty="0" err="1" smtClean="0">
                          <a:solidFill>
                            <a:srgbClr val="FF0000"/>
                          </a:solidFill>
                          <a:effectLst/>
                          <a:latin typeface="+mn-lt"/>
                          <a:ea typeface="+mn-ea"/>
                          <a:cs typeface="+mn-cs"/>
                        </a:rPr>
                        <a:t>Ferromatik</a:t>
                      </a:r>
                      <a:r>
                        <a:rPr lang="en-IN" sz="1200" kern="1200" dirty="0" smtClean="0">
                          <a:solidFill>
                            <a:srgbClr val="FF0000"/>
                          </a:solidFill>
                          <a:effectLst/>
                          <a:latin typeface="+mn-lt"/>
                          <a:ea typeface="+mn-ea"/>
                          <a:cs typeface="+mn-cs"/>
                        </a:rPr>
                        <a:t> Milacron India </a:t>
                      </a:r>
                      <a:r>
                        <a:rPr lang="en-IN" sz="1200" kern="1200" dirty="0" err="1" smtClean="0">
                          <a:solidFill>
                            <a:srgbClr val="FF0000"/>
                          </a:solidFill>
                          <a:effectLst/>
                          <a:latin typeface="+mn-lt"/>
                          <a:ea typeface="+mn-ea"/>
                          <a:cs typeface="+mn-cs"/>
                        </a:rPr>
                        <a:t>Pvt.</a:t>
                      </a:r>
                      <a:r>
                        <a:rPr lang="en-IN" sz="1200" kern="1200" dirty="0" smtClean="0">
                          <a:solidFill>
                            <a:srgbClr val="FF0000"/>
                          </a:solidFill>
                          <a:effectLst/>
                          <a:latin typeface="+mn-lt"/>
                          <a:ea typeface="+mn-ea"/>
                          <a:cs typeface="+mn-cs"/>
                        </a:rPr>
                        <a:t> Ltd. (PMMAI)</a:t>
                      </a:r>
                      <a:endParaRPr lang="en-US" sz="1600" dirty="0">
                        <a:solidFill>
                          <a:srgbClr val="FF0000"/>
                        </a:solidFill>
                      </a:endParaRPr>
                    </a:p>
                  </a:txBody>
                  <a:tcPr/>
                </a:tc>
              </a:tr>
              <a:tr h="370840">
                <a:tc>
                  <a:txBody>
                    <a:bodyPr/>
                    <a:lstStyle/>
                    <a:p>
                      <a:pPr lvl="0"/>
                      <a:r>
                        <a:rPr lang="en-IN" sz="1200" b="1" kern="1200" dirty="0" err="1" smtClean="0">
                          <a:solidFill>
                            <a:schemeClr val="dk1"/>
                          </a:solidFill>
                          <a:effectLst/>
                          <a:latin typeface="+mn-lt"/>
                          <a:ea typeface="+mn-ea"/>
                          <a:cs typeface="+mn-cs"/>
                        </a:rPr>
                        <a:t>Mr.</a:t>
                      </a:r>
                      <a:r>
                        <a:rPr lang="en-IN" sz="1200" b="1" kern="1200" dirty="0" smtClean="0">
                          <a:solidFill>
                            <a:schemeClr val="dk1"/>
                          </a:solidFill>
                          <a:effectLst/>
                          <a:latin typeface="+mn-lt"/>
                          <a:ea typeface="+mn-ea"/>
                          <a:cs typeface="+mn-cs"/>
                        </a:rPr>
                        <a:t> K. Nandakumar</a:t>
                      </a:r>
                      <a:endParaRPr lang="en-US" sz="1200" kern="1200" dirty="0" smtClean="0">
                        <a:solidFill>
                          <a:schemeClr val="dk1"/>
                        </a:solidFill>
                        <a:effectLst/>
                        <a:latin typeface="+mn-lt"/>
                        <a:ea typeface="+mn-ea"/>
                        <a:cs typeface="+mn-cs"/>
                      </a:endParaRPr>
                    </a:p>
                    <a:p>
                      <a:r>
                        <a:rPr lang="en-US" sz="1200" kern="1200" dirty="0" smtClean="0">
                          <a:solidFill>
                            <a:schemeClr val="dk1"/>
                          </a:solidFill>
                          <a:effectLst/>
                          <a:latin typeface="+mn-lt"/>
                          <a:ea typeface="+mn-ea"/>
                          <a:cs typeface="+mn-cs"/>
                        </a:rPr>
                        <a:t>CMD, </a:t>
                      </a:r>
                      <a:r>
                        <a:rPr lang="en-IN" sz="1200" kern="1200" dirty="0" err="1" smtClean="0">
                          <a:solidFill>
                            <a:schemeClr val="dk1"/>
                          </a:solidFill>
                          <a:effectLst/>
                          <a:latin typeface="+mn-lt"/>
                          <a:ea typeface="+mn-ea"/>
                          <a:cs typeface="+mn-cs"/>
                        </a:rPr>
                        <a:t>Chemtrols</a:t>
                      </a:r>
                      <a:r>
                        <a:rPr lang="en-IN" sz="1200" kern="1200" dirty="0" smtClean="0">
                          <a:solidFill>
                            <a:schemeClr val="dk1"/>
                          </a:solidFill>
                          <a:effectLst/>
                          <a:latin typeface="+mn-lt"/>
                          <a:ea typeface="+mn-ea"/>
                          <a:cs typeface="+mn-cs"/>
                        </a:rPr>
                        <a:t> Industries Limited (PPMAI)</a:t>
                      </a:r>
                      <a:endParaRPr lang="en-US" dirty="0"/>
                    </a:p>
                  </a:txBody>
                  <a:tcPr/>
                </a:tc>
                <a:tc>
                  <a:txBody>
                    <a:bodyPr/>
                    <a:lstStyle/>
                    <a:p>
                      <a:pPr lvl="0"/>
                      <a:r>
                        <a:rPr lang="en-IN" sz="1200" b="1" kern="1200" dirty="0" err="1" smtClean="0">
                          <a:solidFill>
                            <a:schemeClr val="dk1"/>
                          </a:solidFill>
                          <a:effectLst/>
                          <a:latin typeface="+mn-lt"/>
                          <a:ea typeface="+mn-ea"/>
                          <a:cs typeface="+mn-cs"/>
                        </a:rPr>
                        <a:t>Mr.</a:t>
                      </a:r>
                      <a:r>
                        <a:rPr lang="en-IN" sz="1200" b="1" kern="1200" dirty="0" smtClean="0">
                          <a:solidFill>
                            <a:schemeClr val="dk1"/>
                          </a:solidFill>
                          <a:effectLst/>
                          <a:latin typeface="+mn-lt"/>
                          <a:ea typeface="+mn-ea"/>
                          <a:cs typeface="+mn-cs"/>
                        </a:rPr>
                        <a:t> N. </a:t>
                      </a:r>
                      <a:r>
                        <a:rPr lang="en-IN" sz="1200" b="1" kern="1200" dirty="0" err="1" smtClean="0">
                          <a:solidFill>
                            <a:schemeClr val="dk1"/>
                          </a:solidFill>
                          <a:effectLst/>
                          <a:latin typeface="+mn-lt"/>
                          <a:ea typeface="+mn-ea"/>
                          <a:cs typeface="+mn-cs"/>
                        </a:rPr>
                        <a:t>Reguraj</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Managing Director, NTTF  (TAGMA- INDIA)</a:t>
                      </a:r>
                      <a:endParaRPr lang="en-US" dirty="0"/>
                    </a:p>
                  </a:txBody>
                  <a:tcPr/>
                </a:tc>
              </a:tr>
              <a:tr h="370840">
                <a:tc>
                  <a:txBody>
                    <a:bodyPr/>
                    <a:lstStyle/>
                    <a:p>
                      <a:pPr lvl="0"/>
                      <a:r>
                        <a:rPr lang="en-IN" sz="1200" b="1" kern="1200" dirty="0" smtClean="0">
                          <a:solidFill>
                            <a:schemeClr val="dk1"/>
                          </a:solidFill>
                          <a:effectLst/>
                          <a:latin typeface="+mn-lt"/>
                          <a:ea typeface="+mn-ea"/>
                          <a:cs typeface="+mn-cs"/>
                        </a:rPr>
                        <a:t>Mr Prakash K. Bhagwati</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Chairman, </a:t>
                      </a:r>
                      <a:r>
                        <a:rPr lang="en-IN" sz="1200" kern="1200" dirty="0" err="1" smtClean="0">
                          <a:solidFill>
                            <a:schemeClr val="dk1"/>
                          </a:solidFill>
                          <a:effectLst/>
                          <a:latin typeface="+mn-lt"/>
                          <a:ea typeface="+mn-ea"/>
                          <a:cs typeface="+mn-cs"/>
                        </a:rPr>
                        <a:t>InspirOn</a:t>
                      </a:r>
                      <a:r>
                        <a:rPr lang="en-IN" sz="1200" kern="1200" dirty="0" smtClean="0">
                          <a:solidFill>
                            <a:schemeClr val="dk1"/>
                          </a:solidFill>
                          <a:effectLst/>
                          <a:latin typeface="+mn-lt"/>
                          <a:ea typeface="+mn-ea"/>
                          <a:cs typeface="+mn-cs"/>
                        </a:rPr>
                        <a:t> Engineering </a:t>
                      </a:r>
                      <a:r>
                        <a:rPr lang="en-IN" sz="1200" kern="1200" dirty="0" err="1" smtClean="0">
                          <a:solidFill>
                            <a:schemeClr val="dk1"/>
                          </a:solidFill>
                          <a:effectLst/>
                          <a:latin typeface="+mn-lt"/>
                          <a:ea typeface="+mn-ea"/>
                          <a:cs typeface="+mn-cs"/>
                        </a:rPr>
                        <a:t>Pvt.</a:t>
                      </a:r>
                      <a:r>
                        <a:rPr lang="en-IN" sz="1200" kern="1200" dirty="0" smtClean="0">
                          <a:solidFill>
                            <a:schemeClr val="dk1"/>
                          </a:solidFill>
                          <a:effectLst/>
                          <a:latin typeface="+mn-lt"/>
                          <a:ea typeface="+mn-ea"/>
                          <a:cs typeface="+mn-cs"/>
                        </a:rPr>
                        <a:t> Ltd. (TMMA)</a:t>
                      </a:r>
                      <a:endParaRPr lang="en-US" dirty="0"/>
                    </a:p>
                  </a:txBody>
                  <a:tcPr/>
                </a:tc>
                <a:tc>
                  <a:txBody>
                    <a:bodyPr/>
                    <a:lstStyle/>
                    <a:p>
                      <a:pPr lvl="0"/>
                      <a:r>
                        <a:rPr lang="en-IN" sz="1200" b="1" kern="1200" dirty="0" smtClean="0">
                          <a:solidFill>
                            <a:schemeClr val="dk1"/>
                          </a:solidFill>
                          <a:effectLst/>
                          <a:latin typeface="+mn-lt"/>
                          <a:ea typeface="+mn-ea"/>
                          <a:cs typeface="+mn-cs"/>
                        </a:rPr>
                        <a:t>Prof S K Koul</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Deputy Director (Strategy and Planning)  IIT-Delhi</a:t>
                      </a:r>
                      <a:endParaRPr lang="en-US" sz="1200" dirty="0"/>
                    </a:p>
                  </a:txBody>
                  <a:tcPr/>
                </a:tc>
              </a:tr>
              <a:tr h="370840">
                <a:tc>
                  <a:txBody>
                    <a:bodyPr/>
                    <a:lstStyle/>
                    <a:p>
                      <a:r>
                        <a:rPr lang="en-US" sz="1200" dirty="0" smtClean="0"/>
                        <a:t>NSDC</a:t>
                      </a:r>
                      <a:r>
                        <a:rPr lang="en-US" sz="1200" baseline="0" dirty="0" smtClean="0"/>
                        <a:t> Nominee Director</a:t>
                      </a:r>
                      <a:endParaRPr lang="en-US" sz="1200" dirty="0"/>
                    </a:p>
                  </a:txBody>
                  <a:tcPr/>
                </a:tc>
                <a:tc>
                  <a:txBody>
                    <a:bodyPr/>
                    <a:lstStyle/>
                    <a:p>
                      <a:r>
                        <a:rPr lang="en-US" sz="1200" b="1" dirty="0" smtClean="0"/>
                        <a:t>Mr</a:t>
                      </a:r>
                      <a:r>
                        <a:rPr lang="en-US" sz="1200" b="1" baseline="0" dirty="0" smtClean="0"/>
                        <a:t> ND </a:t>
                      </a:r>
                      <a:r>
                        <a:rPr lang="en-US" sz="1200" b="1" baseline="0" dirty="0" err="1" smtClean="0"/>
                        <a:t>Mhatre</a:t>
                      </a:r>
                      <a:endParaRPr lang="en-US" sz="1200" b="1" baseline="0" dirty="0" smtClean="0"/>
                    </a:p>
                    <a:p>
                      <a:r>
                        <a:rPr lang="en-US" sz="1200" baseline="0" dirty="0" smtClean="0"/>
                        <a:t>DG (Technical), ITAMMA</a:t>
                      </a:r>
                      <a:endParaRPr lang="en-US" sz="1200" dirty="0"/>
                    </a:p>
                  </a:txBody>
                  <a:tcPr/>
                </a:tc>
              </a:tr>
            </a:tbl>
          </a:graphicData>
        </a:graphic>
      </p:graphicFrame>
    </p:spTree>
    <p:extLst>
      <p:ext uri="{BB962C8B-B14F-4D97-AF65-F5344CB8AC3E}">
        <p14:creationId xmlns:p14="http://schemas.microsoft.com/office/powerpoint/2010/main" val="102992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92500"/>
          </a:bodyPr>
          <a:lstStyle/>
          <a:p>
            <a:pPr algn="just"/>
            <a:r>
              <a:rPr lang="en-US" dirty="0"/>
              <a:t>Develop National Occupational Standards </a:t>
            </a:r>
          </a:p>
          <a:p>
            <a:pPr algn="just"/>
            <a:r>
              <a:rPr lang="en-US" dirty="0"/>
              <a:t>Develop Sector Skill Development Plan</a:t>
            </a:r>
          </a:p>
          <a:p>
            <a:pPr algn="just"/>
            <a:r>
              <a:rPr lang="en-US" dirty="0"/>
              <a:t>Develop Quality Assurance </a:t>
            </a:r>
            <a:r>
              <a:rPr lang="en-US" dirty="0" smtClean="0"/>
              <a:t>parameters for assessments and certification.</a:t>
            </a:r>
            <a:endParaRPr lang="en-US" dirty="0"/>
          </a:p>
          <a:p>
            <a:pPr algn="just"/>
            <a:r>
              <a:rPr lang="en-US" dirty="0"/>
              <a:t>Training of Trainers</a:t>
            </a:r>
          </a:p>
          <a:p>
            <a:pPr algn="just"/>
            <a:r>
              <a:rPr lang="en-US" dirty="0"/>
              <a:t>Promote academies of excellence for the sector</a:t>
            </a:r>
          </a:p>
          <a:p>
            <a:pPr algn="just"/>
            <a:r>
              <a:rPr lang="en-US" dirty="0"/>
              <a:t>Establish structured Labour Market Information System (LMIS)</a:t>
            </a:r>
          </a:p>
          <a:p>
            <a:endParaRPr lang="en-US" dirty="0"/>
          </a:p>
        </p:txBody>
      </p:sp>
      <p:cxnSp>
        <p:nvCxnSpPr>
          <p:cNvPr id="5" name="Straight Connector 4"/>
          <p:cNvCxnSpPr/>
          <p:nvPr/>
        </p:nvCxnSpPr>
        <p:spPr>
          <a:xfrm>
            <a:off x="914400" y="2133600"/>
            <a:ext cx="6477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92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3000" fill="hold"/>
                                        <p:tgtEl>
                                          <p:spTgt spid="5"/>
                                        </p:tgtEl>
                                        <p:attrNameLst>
                                          <p:attrName>ppt_x</p:attrName>
                                        </p:attrNameLst>
                                      </p:cBhvr>
                                      <p:tavLst>
                                        <p:tav tm="0">
                                          <p:val>
                                            <p:strVal val="0-#ppt_w/2"/>
                                          </p:val>
                                        </p:tav>
                                        <p:tav tm="100000">
                                          <p:val>
                                            <p:strVal val="#ppt_x"/>
                                          </p:val>
                                        </p:tav>
                                      </p:tavLst>
                                    </p:anim>
                                    <p:anim calcmode="lin" valueType="num">
                                      <p:cBhvr additive="base">
                                        <p:cTn id="33" dur="3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smtClean="0"/>
              <a:t>National Occupational Standards (NOS) specify the standard of performance an individual must achieve when carrying out a function in the workplace, together with the knowledge and understanding they need to meet that standard consistently. Essentially NOS are benchmarks of good practice.</a:t>
            </a:r>
          </a:p>
          <a:p>
            <a:pPr algn="just"/>
            <a:r>
              <a:rPr lang="en-US" dirty="0" smtClean="0"/>
              <a:t>These can be easily called the Assessment Standards.</a:t>
            </a:r>
            <a:endParaRPr lang="en-US" dirty="0"/>
          </a:p>
        </p:txBody>
      </p:sp>
      <p:sp>
        <p:nvSpPr>
          <p:cNvPr id="2" name="Title 1"/>
          <p:cNvSpPr>
            <a:spLocks noGrp="1"/>
          </p:cNvSpPr>
          <p:nvPr>
            <p:ph type="title"/>
          </p:nvPr>
        </p:nvSpPr>
        <p:spPr/>
        <p:txBody>
          <a:bodyPr>
            <a:normAutofit fontScale="90000"/>
          </a:bodyPr>
          <a:lstStyle/>
          <a:p>
            <a:r>
              <a:rPr lang="en-US" dirty="0" smtClean="0"/>
              <a:t>What are National Occupational Standards?</a:t>
            </a:r>
            <a:endParaRPr lang="en-US" dirty="0"/>
          </a:p>
        </p:txBody>
      </p:sp>
    </p:spTree>
    <p:extLst>
      <p:ext uri="{BB962C8B-B14F-4D97-AF65-F5344CB8AC3E}">
        <p14:creationId xmlns:p14="http://schemas.microsoft.com/office/powerpoint/2010/main" val="1995000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Although NOS are often used to build qualifications and training </a:t>
            </a:r>
            <a:r>
              <a:rPr lang="en-US" dirty="0" err="1" smtClean="0"/>
              <a:t>programmes</a:t>
            </a:r>
            <a:r>
              <a:rPr lang="en-US" dirty="0" smtClean="0"/>
              <a:t>, sectors, </a:t>
            </a:r>
            <a:r>
              <a:rPr lang="en-US" dirty="0" err="1" smtClean="0"/>
              <a:t>organisations</a:t>
            </a:r>
            <a:r>
              <a:rPr lang="en-US" dirty="0" smtClean="0"/>
              <a:t> or individuals can use NOS as the platform for almost any other aspect of human resource management and development, for example:</a:t>
            </a:r>
          </a:p>
          <a:p>
            <a:pPr lvl="1" algn="just"/>
            <a:r>
              <a:rPr lang="en-US" dirty="0" smtClean="0"/>
              <a:t>workforce planning</a:t>
            </a:r>
          </a:p>
          <a:p>
            <a:pPr lvl="1" algn="just"/>
            <a:r>
              <a:rPr lang="en-US" dirty="0" smtClean="0"/>
              <a:t>performance appraisal and development systems</a:t>
            </a:r>
          </a:p>
          <a:p>
            <a:pPr lvl="1" algn="just"/>
            <a:r>
              <a:rPr lang="en-US" dirty="0" smtClean="0"/>
              <a:t>job descriptions</a:t>
            </a:r>
          </a:p>
          <a:p>
            <a:pPr lvl="1" algn="just"/>
            <a:r>
              <a:rPr lang="en-US" dirty="0" smtClean="0"/>
              <a:t>workplace coaching</a:t>
            </a:r>
          </a:p>
          <a:p>
            <a:pPr lvl="1" algn="just"/>
            <a:r>
              <a:rPr lang="en-US" dirty="0" smtClean="0"/>
              <a:t>Up skilling of existing manpower</a:t>
            </a:r>
          </a:p>
          <a:p>
            <a:pPr marL="457200" lvl="1" indent="0" algn="just">
              <a:buNone/>
            </a:pPr>
            <a:endParaRPr lang="en-US" dirty="0"/>
          </a:p>
        </p:txBody>
      </p:sp>
      <p:sp>
        <p:nvSpPr>
          <p:cNvPr id="2" name="Title 1"/>
          <p:cNvSpPr>
            <a:spLocks noGrp="1"/>
          </p:cNvSpPr>
          <p:nvPr>
            <p:ph type="title"/>
          </p:nvPr>
        </p:nvSpPr>
        <p:spPr/>
        <p:txBody>
          <a:bodyPr/>
          <a:lstStyle/>
          <a:p>
            <a:r>
              <a:rPr lang="en-US" dirty="0" smtClean="0"/>
              <a:t>What are NOS used for?</a:t>
            </a:r>
            <a:endParaRPr lang="en-US" dirty="0"/>
          </a:p>
        </p:txBody>
      </p:sp>
    </p:spTree>
    <p:extLst>
      <p:ext uri="{BB962C8B-B14F-4D97-AF65-F5344CB8AC3E}">
        <p14:creationId xmlns:p14="http://schemas.microsoft.com/office/powerpoint/2010/main" val="3005056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Role of each sub-sector and identify its uniqueness with respect to others in Manufacturing Sector.</a:t>
            </a:r>
          </a:p>
          <a:p>
            <a:pPr algn="just"/>
            <a:r>
              <a:rPr lang="en-US" dirty="0" smtClean="0"/>
              <a:t>Tech Job Roles – why are these “so specific” to Capital Goods Sector when compared to others in Manufacturing or other sectors</a:t>
            </a:r>
          </a:p>
          <a:p>
            <a:pPr algn="just"/>
            <a:r>
              <a:rPr lang="en-US" dirty="0" err="1" smtClean="0"/>
              <a:t>Eg</a:t>
            </a:r>
            <a:r>
              <a:rPr lang="en-US" dirty="0" smtClean="0"/>
              <a:t> .. Welding is common to Construction, Auto and other sectors and also Capital Goods.. What is the CG Sector’s unique requirement? What is the KEY PURPOSE of the Welder in CG Sector / Sub Sector?</a:t>
            </a:r>
          </a:p>
          <a:p>
            <a:pPr marL="0" indent="0">
              <a:buNone/>
            </a:pPr>
            <a:endParaRPr lang="en-US" dirty="0"/>
          </a:p>
        </p:txBody>
      </p:sp>
      <p:sp>
        <p:nvSpPr>
          <p:cNvPr id="2" name="Title 1"/>
          <p:cNvSpPr>
            <a:spLocks noGrp="1"/>
          </p:cNvSpPr>
          <p:nvPr>
            <p:ph type="title"/>
          </p:nvPr>
        </p:nvSpPr>
        <p:spPr/>
        <p:txBody>
          <a:bodyPr/>
          <a:lstStyle/>
          <a:p>
            <a:r>
              <a:rPr lang="en-US" dirty="0" smtClean="0"/>
              <a:t>Points to be kept in Mind</a:t>
            </a:r>
            <a:endParaRPr lang="en-US" dirty="0"/>
          </a:p>
        </p:txBody>
      </p:sp>
    </p:spTree>
    <p:extLst>
      <p:ext uri="{BB962C8B-B14F-4D97-AF65-F5344CB8AC3E}">
        <p14:creationId xmlns:p14="http://schemas.microsoft.com/office/powerpoint/2010/main" val="377783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Followed: </a:t>
            </a:r>
            <a:br>
              <a:rPr lang="en-US" dirty="0" smtClean="0"/>
            </a:br>
            <a:r>
              <a:rPr lang="en-US" sz="4000" dirty="0" smtClean="0"/>
              <a:t>Development of Occupational Standards</a:t>
            </a:r>
            <a:endParaRPr lang="en-US"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8962"/>
            <a:ext cx="9144000" cy="416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990600" y="2133600"/>
            <a:ext cx="0" cy="3581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2667000" y="5715000"/>
            <a:ext cx="2286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V="1">
            <a:off x="2895600" y="2133600"/>
            <a:ext cx="0" cy="29718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4419600" y="2362200"/>
            <a:ext cx="3048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4648200" y="2514600"/>
            <a:ext cx="0" cy="3200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6172200" y="5715000"/>
            <a:ext cx="2286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1001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8"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p:tgtEl>
                                          <p:spTgt spid="7"/>
                                        </p:tgtEl>
                                        <p:attrNameLst>
                                          <p:attrName>ppt_x</p:attrName>
                                        </p:attrNameLst>
                                      </p:cBhvr>
                                      <p:tavLst>
                                        <p:tav tm="0">
                                          <p:val>
                                            <p:strVal val="#ppt_x-#ppt_w*1.125000"/>
                                          </p:val>
                                        </p:tav>
                                        <p:tav tm="100000">
                                          <p:val>
                                            <p:strVal val="#ppt_x"/>
                                          </p:val>
                                        </p:tav>
                                      </p:tavLst>
                                    </p:anim>
                                    <p:animEffect transition="in" filter="wipe(righ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p:tgtEl>
                                          <p:spTgt spid="9"/>
                                        </p:tgtEl>
                                        <p:attrNameLst>
                                          <p:attrName>ppt_y</p:attrName>
                                        </p:attrNameLst>
                                      </p:cBhvr>
                                      <p:tavLst>
                                        <p:tav tm="0">
                                          <p:val>
                                            <p:strVal val="#ppt_y+#ppt_h*1.125000"/>
                                          </p:val>
                                        </p:tav>
                                        <p:tav tm="100000">
                                          <p:val>
                                            <p:strVal val="#ppt_y"/>
                                          </p:val>
                                        </p:tav>
                                      </p:tavLst>
                                    </p:anim>
                                    <p:animEffect transition="in" filter="wipe(up)">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8"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p:tgtEl>
                                          <p:spTgt spid="11"/>
                                        </p:tgtEl>
                                        <p:attrNameLst>
                                          <p:attrName>ppt_x</p:attrName>
                                        </p:attrNameLst>
                                      </p:cBhvr>
                                      <p:tavLst>
                                        <p:tav tm="0">
                                          <p:val>
                                            <p:strVal val="#ppt_x-#ppt_w*1.125000"/>
                                          </p:val>
                                        </p:tav>
                                        <p:tav tm="100000">
                                          <p:val>
                                            <p:strVal val="#ppt_x"/>
                                          </p:val>
                                        </p:tav>
                                      </p:tavLst>
                                    </p:anim>
                                    <p:animEffect transition="in" filter="wipe(right)">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1"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p:tgtEl>
                                          <p:spTgt spid="13"/>
                                        </p:tgtEl>
                                        <p:attrNameLst>
                                          <p:attrName>ppt_y</p:attrName>
                                        </p:attrNameLst>
                                      </p:cBhvr>
                                      <p:tavLst>
                                        <p:tav tm="0">
                                          <p:val>
                                            <p:strVal val="#ppt_y-#ppt_h*1.125000"/>
                                          </p:val>
                                        </p:tav>
                                        <p:tav tm="100000">
                                          <p:val>
                                            <p:strVal val="#ppt_y"/>
                                          </p:val>
                                        </p:tav>
                                      </p:tavLst>
                                    </p:anim>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8"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p:tgtEl>
                                          <p:spTgt spid="15"/>
                                        </p:tgtEl>
                                        <p:attrNameLst>
                                          <p:attrName>ppt_x</p:attrName>
                                        </p:attrNameLst>
                                      </p:cBhvr>
                                      <p:tavLst>
                                        <p:tav tm="0">
                                          <p:val>
                                            <p:strVal val="#ppt_x-#ppt_w*1.125000"/>
                                          </p:val>
                                        </p:tav>
                                        <p:tav tm="100000">
                                          <p:val>
                                            <p:strVal val="#ppt_x"/>
                                          </p:val>
                                        </p:tav>
                                      </p:tavLst>
                                    </p:anim>
                                    <p:animEffect transition="in" filter="wipe(right)">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1676400"/>
            <a:ext cx="6019800" cy="646331"/>
          </a:xfrm>
          <a:prstGeom prst="rect">
            <a:avLst/>
          </a:prstGeom>
          <a:noFill/>
        </p:spPr>
        <p:txBody>
          <a:bodyPr wrap="square" rtlCol="0">
            <a:spAutoFit/>
          </a:bodyPr>
          <a:lstStyle/>
          <a:p>
            <a:pPr algn="ctr"/>
            <a:r>
              <a:rPr lang="en-US" sz="3600" b="1" dirty="0" smtClean="0">
                <a:hlinkClick r:id="rId2" action="ppaction://hlinkfile"/>
              </a:rPr>
              <a:t>Sector Occupational Map</a:t>
            </a:r>
            <a:endParaRPr lang="en-US" sz="3600" b="1" dirty="0"/>
          </a:p>
        </p:txBody>
      </p:sp>
      <p:sp>
        <p:nvSpPr>
          <p:cNvPr id="3" name="TextBox 2"/>
          <p:cNvSpPr txBox="1"/>
          <p:nvPr/>
        </p:nvSpPr>
        <p:spPr>
          <a:xfrm>
            <a:off x="1981200" y="3429000"/>
            <a:ext cx="5562600" cy="584775"/>
          </a:xfrm>
          <a:prstGeom prst="rect">
            <a:avLst/>
          </a:prstGeom>
          <a:noFill/>
        </p:spPr>
        <p:txBody>
          <a:bodyPr wrap="square" rtlCol="0">
            <a:spAutoFit/>
          </a:bodyPr>
          <a:lstStyle/>
          <a:p>
            <a:pPr algn="ctr"/>
            <a:r>
              <a:rPr lang="en-US" sz="3200" b="1" dirty="0" smtClean="0">
                <a:hlinkClick r:id="rId3" action="ppaction://hlinkfile"/>
              </a:rPr>
              <a:t>Typical Occupational Standard</a:t>
            </a:r>
            <a:endParaRPr lang="en-US" sz="3200" b="1" dirty="0"/>
          </a:p>
        </p:txBody>
      </p:sp>
    </p:spTree>
    <p:extLst>
      <p:ext uri="{BB962C8B-B14F-4D97-AF65-F5344CB8AC3E}">
        <p14:creationId xmlns:p14="http://schemas.microsoft.com/office/powerpoint/2010/main" val="153390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Validations</a:t>
            </a:r>
            <a:endParaRPr lang="en-US" dirty="0"/>
          </a:p>
        </p:txBody>
      </p:sp>
      <p:sp>
        <p:nvSpPr>
          <p:cNvPr id="3" name="Content Placeholder 2"/>
          <p:cNvSpPr>
            <a:spLocks noGrp="1"/>
          </p:cNvSpPr>
          <p:nvPr>
            <p:ph idx="1"/>
          </p:nvPr>
        </p:nvSpPr>
        <p:spPr/>
        <p:txBody>
          <a:bodyPr/>
          <a:lstStyle/>
          <a:p>
            <a:pPr algn="just"/>
            <a:r>
              <a:rPr lang="en-US" dirty="0" smtClean="0"/>
              <a:t>All Occupational Standards to become National  Occupational Standards must be validated by 30 companies each (10L/10M/10S)</a:t>
            </a:r>
          </a:p>
          <a:p>
            <a:pPr algn="just"/>
            <a:endParaRPr lang="en-US" dirty="0"/>
          </a:p>
          <a:p>
            <a:pPr algn="just"/>
            <a:r>
              <a:rPr lang="en-US" dirty="0" smtClean="0"/>
              <a:t>Validation includes comments for improvement + sign off by each of the 30 companies</a:t>
            </a:r>
            <a:endParaRPr lang="en-US" dirty="0"/>
          </a:p>
        </p:txBody>
      </p:sp>
    </p:spTree>
    <p:extLst>
      <p:ext uri="{BB962C8B-B14F-4D97-AF65-F5344CB8AC3E}">
        <p14:creationId xmlns:p14="http://schemas.microsoft.com/office/powerpoint/2010/main" val="5086051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Value Chain &amp; Challenges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503330"/>
              </p:ext>
            </p:extLst>
          </p:nvPr>
        </p:nvGraphicFramePr>
        <p:xfrm>
          <a:off x="457200" y="1600201"/>
          <a:ext cx="8229600" cy="1324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3" name="Group 12"/>
          <p:cNvGrpSpPr/>
          <p:nvPr/>
        </p:nvGrpSpPr>
        <p:grpSpPr>
          <a:xfrm>
            <a:off x="1475656" y="2780929"/>
            <a:ext cx="6144343" cy="1872207"/>
            <a:chOff x="1475656" y="2924944"/>
            <a:chExt cx="6144343" cy="1872207"/>
          </a:xfrm>
        </p:grpSpPr>
        <p:sp>
          <p:nvSpPr>
            <p:cNvPr id="7" name="Freeform 6"/>
            <p:cNvSpPr/>
            <p:nvPr/>
          </p:nvSpPr>
          <p:spPr>
            <a:xfrm>
              <a:off x="1475656" y="2924944"/>
              <a:ext cx="5222692" cy="561662"/>
            </a:xfrm>
            <a:custGeom>
              <a:avLst/>
              <a:gdLst>
                <a:gd name="connsiteX0" fmla="*/ 0 w 5222692"/>
                <a:gd name="connsiteY0" fmla="*/ 56166 h 561662"/>
                <a:gd name="connsiteX1" fmla="*/ 16451 w 5222692"/>
                <a:gd name="connsiteY1" fmla="*/ 16451 h 561662"/>
                <a:gd name="connsiteX2" fmla="*/ 56166 w 5222692"/>
                <a:gd name="connsiteY2" fmla="*/ 0 h 561662"/>
                <a:gd name="connsiteX3" fmla="*/ 5166526 w 5222692"/>
                <a:gd name="connsiteY3" fmla="*/ 0 h 561662"/>
                <a:gd name="connsiteX4" fmla="*/ 5206241 w 5222692"/>
                <a:gd name="connsiteY4" fmla="*/ 16451 h 561662"/>
                <a:gd name="connsiteX5" fmla="*/ 5222692 w 5222692"/>
                <a:gd name="connsiteY5" fmla="*/ 56166 h 561662"/>
                <a:gd name="connsiteX6" fmla="*/ 5222692 w 5222692"/>
                <a:gd name="connsiteY6" fmla="*/ 505496 h 561662"/>
                <a:gd name="connsiteX7" fmla="*/ 5206241 w 5222692"/>
                <a:gd name="connsiteY7" fmla="*/ 545211 h 561662"/>
                <a:gd name="connsiteX8" fmla="*/ 5166526 w 5222692"/>
                <a:gd name="connsiteY8" fmla="*/ 561662 h 561662"/>
                <a:gd name="connsiteX9" fmla="*/ 56166 w 5222692"/>
                <a:gd name="connsiteY9" fmla="*/ 561662 h 561662"/>
                <a:gd name="connsiteX10" fmla="*/ 16451 w 5222692"/>
                <a:gd name="connsiteY10" fmla="*/ 545211 h 561662"/>
                <a:gd name="connsiteX11" fmla="*/ 0 w 5222692"/>
                <a:gd name="connsiteY11" fmla="*/ 505496 h 561662"/>
                <a:gd name="connsiteX12" fmla="*/ 0 w 5222692"/>
                <a:gd name="connsiteY12" fmla="*/ 56166 h 561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22692" h="561662">
                  <a:moveTo>
                    <a:pt x="0" y="56166"/>
                  </a:moveTo>
                  <a:cubicBezTo>
                    <a:pt x="0" y="41270"/>
                    <a:pt x="5918" y="26984"/>
                    <a:pt x="16451" y="16451"/>
                  </a:cubicBezTo>
                  <a:cubicBezTo>
                    <a:pt x="26984" y="5918"/>
                    <a:pt x="41270" y="0"/>
                    <a:pt x="56166" y="0"/>
                  </a:cubicBezTo>
                  <a:lnTo>
                    <a:pt x="5166526" y="0"/>
                  </a:lnTo>
                  <a:cubicBezTo>
                    <a:pt x="5181422" y="0"/>
                    <a:pt x="5195708" y="5918"/>
                    <a:pt x="5206241" y="16451"/>
                  </a:cubicBezTo>
                  <a:cubicBezTo>
                    <a:pt x="5216774" y="26984"/>
                    <a:pt x="5222692" y="41270"/>
                    <a:pt x="5222692" y="56166"/>
                  </a:cubicBezTo>
                  <a:lnTo>
                    <a:pt x="5222692" y="505496"/>
                  </a:lnTo>
                  <a:cubicBezTo>
                    <a:pt x="5222692" y="520392"/>
                    <a:pt x="5216775" y="534678"/>
                    <a:pt x="5206241" y="545211"/>
                  </a:cubicBezTo>
                  <a:cubicBezTo>
                    <a:pt x="5195708" y="555744"/>
                    <a:pt x="5181422" y="561662"/>
                    <a:pt x="5166526" y="561662"/>
                  </a:cubicBezTo>
                  <a:lnTo>
                    <a:pt x="56166" y="561662"/>
                  </a:lnTo>
                  <a:cubicBezTo>
                    <a:pt x="41270" y="561662"/>
                    <a:pt x="26984" y="555745"/>
                    <a:pt x="16451" y="545211"/>
                  </a:cubicBezTo>
                  <a:cubicBezTo>
                    <a:pt x="5918" y="534678"/>
                    <a:pt x="0" y="520392"/>
                    <a:pt x="0" y="505496"/>
                  </a:cubicBezTo>
                  <a:lnTo>
                    <a:pt x="0" y="56166"/>
                  </a:lnTo>
                  <a:close/>
                </a:path>
              </a:pathLst>
            </a:cu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891" tIns="107891" rIns="681068" bIns="107891" numCol="1" spcCol="1270" anchor="ctr" anchorCtr="0">
              <a:noAutofit/>
            </a:bodyPr>
            <a:lstStyle/>
            <a:p>
              <a:pPr lvl="0" algn="l" defTabSz="1066800">
                <a:lnSpc>
                  <a:spcPct val="90000"/>
                </a:lnSpc>
                <a:spcBef>
                  <a:spcPct val="0"/>
                </a:spcBef>
                <a:spcAft>
                  <a:spcPct val="35000"/>
                </a:spcAft>
              </a:pPr>
              <a:r>
                <a:rPr lang="en-US" sz="2400" kern="1200" dirty="0" smtClean="0"/>
                <a:t>Infrastructure</a:t>
              </a:r>
              <a:endParaRPr lang="en-IN" sz="2400" kern="1200" dirty="0"/>
            </a:p>
          </p:txBody>
        </p:sp>
        <p:sp>
          <p:nvSpPr>
            <p:cNvPr id="8" name="Freeform 7"/>
            <p:cNvSpPr/>
            <p:nvPr/>
          </p:nvSpPr>
          <p:spPr>
            <a:xfrm>
              <a:off x="1936481" y="3580216"/>
              <a:ext cx="5222692" cy="561662"/>
            </a:xfrm>
            <a:custGeom>
              <a:avLst/>
              <a:gdLst>
                <a:gd name="connsiteX0" fmla="*/ 0 w 5222692"/>
                <a:gd name="connsiteY0" fmla="*/ 56166 h 561662"/>
                <a:gd name="connsiteX1" fmla="*/ 16451 w 5222692"/>
                <a:gd name="connsiteY1" fmla="*/ 16451 h 561662"/>
                <a:gd name="connsiteX2" fmla="*/ 56166 w 5222692"/>
                <a:gd name="connsiteY2" fmla="*/ 0 h 561662"/>
                <a:gd name="connsiteX3" fmla="*/ 5166526 w 5222692"/>
                <a:gd name="connsiteY3" fmla="*/ 0 h 561662"/>
                <a:gd name="connsiteX4" fmla="*/ 5206241 w 5222692"/>
                <a:gd name="connsiteY4" fmla="*/ 16451 h 561662"/>
                <a:gd name="connsiteX5" fmla="*/ 5222692 w 5222692"/>
                <a:gd name="connsiteY5" fmla="*/ 56166 h 561662"/>
                <a:gd name="connsiteX6" fmla="*/ 5222692 w 5222692"/>
                <a:gd name="connsiteY6" fmla="*/ 505496 h 561662"/>
                <a:gd name="connsiteX7" fmla="*/ 5206241 w 5222692"/>
                <a:gd name="connsiteY7" fmla="*/ 545211 h 561662"/>
                <a:gd name="connsiteX8" fmla="*/ 5166526 w 5222692"/>
                <a:gd name="connsiteY8" fmla="*/ 561662 h 561662"/>
                <a:gd name="connsiteX9" fmla="*/ 56166 w 5222692"/>
                <a:gd name="connsiteY9" fmla="*/ 561662 h 561662"/>
                <a:gd name="connsiteX10" fmla="*/ 16451 w 5222692"/>
                <a:gd name="connsiteY10" fmla="*/ 545211 h 561662"/>
                <a:gd name="connsiteX11" fmla="*/ 0 w 5222692"/>
                <a:gd name="connsiteY11" fmla="*/ 505496 h 561662"/>
                <a:gd name="connsiteX12" fmla="*/ 0 w 5222692"/>
                <a:gd name="connsiteY12" fmla="*/ 56166 h 561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22692" h="561662">
                  <a:moveTo>
                    <a:pt x="0" y="56166"/>
                  </a:moveTo>
                  <a:cubicBezTo>
                    <a:pt x="0" y="41270"/>
                    <a:pt x="5918" y="26984"/>
                    <a:pt x="16451" y="16451"/>
                  </a:cubicBezTo>
                  <a:cubicBezTo>
                    <a:pt x="26984" y="5918"/>
                    <a:pt x="41270" y="0"/>
                    <a:pt x="56166" y="0"/>
                  </a:cubicBezTo>
                  <a:lnTo>
                    <a:pt x="5166526" y="0"/>
                  </a:lnTo>
                  <a:cubicBezTo>
                    <a:pt x="5181422" y="0"/>
                    <a:pt x="5195708" y="5918"/>
                    <a:pt x="5206241" y="16451"/>
                  </a:cubicBezTo>
                  <a:cubicBezTo>
                    <a:pt x="5216774" y="26984"/>
                    <a:pt x="5222692" y="41270"/>
                    <a:pt x="5222692" y="56166"/>
                  </a:cubicBezTo>
                  <a:lnTo>
                    <a:pt x="5222692" y="505496"/>
                  </a:lnTo>
                  <a:cubicBezTo>
                    <a:pt x="5222692" y="520392"/>
                    <a:pt x="5216775" y="534678"/>
                    <a:pt x="5206241" y="545211"/>
                  </a:cubicBezTo>
                  <a:cubicBezTo>
                    <a:pt x="5195708" y="555744"/>
                    <a:pt x="5181422" y="561662"/>
                    <a:pt x="5166526" y="561662"/>
                  </a:cubicBezTo>
                  <a:lnTo>
                    <a:pt x="56166" y="561662"/>
                  </a:lnTo>
                  <a:cubicBezTo>
                    <a:pt x="41270" y="561662"/>
                    <a:pt x="26984" y="555745"/>
                    <a:pt x="16451" y="545211"/>
                  </a:cubicBezTo>
                  <a:cubicBezTo>
                    <a:pt x="5918" y="534678"/>
                    <a:pt x="0" y="520392"/>
                    <a:pt x="0" y="505496"/>
                  </a:cubicBezTo>
                  <a:lnTo>
                    <a:pt x="0" y="5616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891" tIns="107891" rIns="933797" bIns="107891" numCol="1" spcCol="1270" anchor="ctr" anchorCtr="0">
              <a:noAutofit/>
            </a:bodyPr>
            <a:lstStyle/>
            <a:p>
              <a:pPr lvl="0" algn="l" defTabSz="1066800">
                <a:lnSpc>
                  <a:spcPct val="90000"/>
                </a:lnSpc>
                <a:spcBef>
                  <a:spcPct val="0"/>
                </a:spcBef>
                <a:spcAft>
                  <a:spcPct val="35000"/>
                </a:spcAft>
              </a:pPr>
              <a:r>
                <a:rPr lang="en-US" sz="2400" kern="1200" dirty="0" smtClean="0"/>
                <a:t>Trainers and Training of Trainers</a:t>
              </a:r>
              <a:endParaRPr lang="en-IN" sz="2400" kern="1200" dirty="0"/>
            </a:p>
          </p:txBody>
        </p:sp>
        <p:sp>
          <p:nvSpPr>
            <p:cNvPr id="9" name="Freeform 8"/>
            <p:cNvSpPr/>
            <p:nvPr/>
          </p:nvSpPr>
          <p:spPr>
            <a:xfrm>
              <a:off x="2397307" y="4235489"/>
              <a:ext cx="5222692" cy="561662"/>
            </a:xfrm>
            <a:custGeom>
              <a:avLst/>
              <a:gdLst>
                <a:gd name="connsiteX0" fmla="*/ 0 w 5222692"/>
                <a:gd name="connsiteY0" fmla="*/ 56166 h 561662"/>
                <a:gd name="connsiteX1" fmla="*/ 16451 w 5222692"/>
                <a:gd name="connsiteY1" fmla="*/ 16451 h 561662"/>
                <a:gd name="connsiteX2" fmla="*/ 56166 w 5222692"/>
                <a:gd name="connsiteY2" fmla="*/ 0 h 561662"/>
                <a:gd name="connsiteX3" fmla="*/ 5166526 w 5222692"/>
                <a:gd name="connsiteY3" fmla="*/ 0 h 561662"/>
                <a:gd name="connsiteX4" fmla="*/ 5206241 w 5222692"/>
                <a:gd name="connsiteY4" fmla="*/ 16451 h 561662"/>
                <a:gd name="connsiteX5" fmla="*/ 5222692 w 5222692"/>
                <a:gd name="connsiteY5" fmla="*/ 56166 h 561662"/>
                <a:gd name="connsiteX6" fmla="*/ 5222692 w 5222692"/>
                <a:gd name="connsiteY6" fmla="*/ 505496 h 561662"/>
                <a:gd name="connsiteX7" fmla="*/ 5206241 w 5222692"/>
                <a:gd name="connsiteY7" fmla="*/ 545211 h 561662"/>
                <a:gd name="connsiteX8" fmla="*/ 5166526 w 5222692"/>
                <a:gd name="connsiteY8" fmla="*/ 561662 h 561662"/>
                <a:gd name="connsiteX9" fmla="*/ 56166 w 5222692"/>
                <a:gd name="connsiteY9" fmla="*/ 561662 h 561662"/>
                <a:gd name="connsiteX10" fmla="*/ 16451 w 5222692"/>
                <a:gd name="connsiteY10" fmla="*/ 545211 h 561662"/>
                <a:gd name="connsiteX11" fmla="*/ 0 w 5222692"/>
                <a:gd name="connsiteY11" fmla="*/ 505496 h 561662"/>
                <a:gd name="connsiteX12" fmla="*/ 0 w 5222692"/>
                <a:gd name="connsiteY12" fmla="*/ 56166 h 561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22692" h="561662">
                  <a:moveTo>
                    <a:pt x="0" y="56166"/>
                  </a:moveTo>
                  <a:cubicBezTo>
                    <a:pt x="0" y="41270"/>
                    <a:pt x="5918" y="26984"/>
                    <a:pt x="16451" y="16451"/>
                  </a:cubicBezTo>
                  <a:cubicBezTo>
                    <a:pt x="26984" y="5918"/>
                    <a:pt x="41270" y="0"/>
                    <a:pt x="56166" y="0"/>
                  </a:cubicBezTo>
                  <a:lnTo>
                    <a:pt x="5166526" y="0"/>
                  </a:lnTo>
                  <a:cubicBezTo>
                    <a:pt x="5181422" y="0"/>
                    <a:pt x="5195708" y="5918"/>
                    <a:pt x="5206241" y="16451"/>
                  </a:cubicBezTo>
                  <a:cubicBezTo>
                    <a:pt x="5216774" y="26984"/>
                    <a:pt x="5222692" y="41270"/>
                    <a:pt x="5222692" y="56166"/>
                  </a:cubicBezTo>
                  <a:lnTo>
                    <a:pt x="5222692" y="505496"/>
                  </a:lnTo>
                  <a:cubicBezTo>
                    <a:pt x="5222692" y="520392"/>
                    <a:pt x="5216775" y="534678"/>
                    <a:pt x="5206241" y="545211"/>
                  </a:cubicBezTo>
                  <a:cubicBezTo>
                    <a:pt x="5195708" y="555744"/>
                    <a:pt x="5181422" y="561662"/>
                    <a:pt x="5166526" y="561662"/>
                  </a:cubicBezTo>
                  <a:lnTo>
                    <a:pt x="56166" y="561662"/>
                  </a:lnTo>
                  <a:cubicBezTo>
                    <a:pt x="41270" y="561662"/>
                    <a:pt x="26984" y="555745"/>
                    <a:pt x="16451" y="545211"/>
                  </a:cubicBezTo>
                  <a:cubicBezTo>
                    <a:pt x="5918" y="534678"/>
                    <a:pt x="0" y="520392"/>
                    <a:pt x="0" y="505496"/>
                  </a:cubicBezTo>
                  <a:lnTo>
                    <a:pt x="0" y="56166"/>
                  </a:lnTo>
                  <a:close/>
                </a:path>
              </a:pathLst>
            </a:cu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891" tIns="107891" rIns="933797" bIns="107891" numCol="1" spcCol="1270" anchor="ctr" anchorCtr="0">
              <a:noAutofit/>
            </a:bodyPr>
            <a:lstStyle/>
            <a:p>
              <a:pPr lvl="0" algn="l" defTabSz="1066800">
                <a:lnSpc>
                  <a:spcPct val="90000"/>
                </a:lnSpc>
                <a:spcBef>
                  <a:spcPct val="0"/>
                </a:spcBef>
                <a:spcAft>
                  <a:spcPct val="35000"/>
                </a:spcAft>
              </a:pPr>
              <a:r>
                <a:rPr lang="en-US" sz="2400" kern="1200" dirty="0" smtClean="0"/>
                <a:t>Funding</a:t>
              </a:r>
              <a:endParaRPr lang="en-IN" sz="2400" kern="1200" dirty="0"/>
            </a:p>
          </p:txBody>
        </p:sp>
        <p:sp>
          <p:nvSpPr>
            <p:cNvPr id="10" name="Freeform 9"/>
            <p:cNvSpPr/>
            <p:nvPr/>
          </p:nvSpPr>
          <p:spPr>
            <a:xfrm rot="8872565">
              <a:off x="6333267" y="3350871"/>
              <a:ext cx="365080" cy="365080"/>
            </a:xfrm>
            <a:custGeom>
              <a:avLst/>
              <a:gdLst>
                <a:gd name="connsiteX0" fmla="*/ 0 w 365080"/>
                <a:gd name="connsiteY0" fmla="*/ 200794 h 365080"/>
                <a:gd name="connsiteX1" fmla="*/ 82143 w 365080"/>
                <a:gd name="connsiteY1" fmla="*/ 200794 h 365080"/>
                <a:gd name="connsiteX2" fmla="*/ 82143 w 365080"/>
                <a:gd name="connsiteY2" fmla="*/ 0 h 365080"/>
                <a:gd name="connsiteX3" fmla="*/ 282937 w 365080"/>
                <a:gd name="connsiteY3" fmla="*/ 0 h 365080"/>
                <a:gd name="connsiteX4" fmla="*/ 282937 w 365080"/>
                <a:gd name="connsiteY4" fmla="*/ 200794 h 365080"/>
                <a:gd name="connsiteX5" fmla="*/ 365080 w 365080"/>
                <a:gd name="connsiteY5" fmla="*/ 200794 h 365080"/>
                <a:gd name="connsiteX6" fmla="*/ 182540 w 365080"/>
                <a:gd name="connsiteY6" fmla="*/ 365080 h 365080"/>
                <a:gd name="connsiteX7" fmla="*/ 0 w 365080"/>
                <a:gd name="connsiteY7" fmla="*/ 200794 h 36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080" h="365080">
                  <a:moveTo>
                    <a:pt x="0" y="200794"/>
                  </a:moveTo>
                  <a:lnTo>
                    <a:pt x="82143" y="200794"/>
                  </a:lnTo>
                  <a:lnTo>
                    <a:pt x="82143" y="0"/>
                  </a:lnTo>
                  <a:lnTo>
                    <a:pt x="282937" y="0"/>
                  </a:lnTo>
                  <a:lnTo>
                    <a:pt x="282937" y="200794"/>
                  </a:lnTo>
                  <a:lnTo>
                    <a:pt x="365080" y="200794"/>
                  </a:lnTo>
                  <a:lnTo>
                    <a:pt x="182540" y="365080"/>
                  </a:lnTo>
                  <a:lnTo>
                    <a:pt x="0" y="200794"/>
                  </a:lnTo>
                  <a:close/>
                </a:path>
              </a:pathLst>
            </a:custGeom>
            <a:solidFill>
              <a:srgbClr val="FFFF00">
                <a:alpha val="90000"/>
              </a:srgbClr>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463" tIns="20320" rIns="102463" bIns="110677" numCol="1" spcCol="1270" anchor="ctr" anchorCtr="0">
              <a:noAutofit/>
            </a:bodyPr>
            <a:lstStyle/>
            <a:p>
              <a:pPr lvl="0" algn="ctr" defTabSz="711200">
                <a:lnSpc>
                  <a:spcPct val="90000"/>
                </a:lnSpc>
                <a:spcBef>
                  <a:spcPct val="0"/>
                </a:spcBef>
                <a:spcAft>
                  <a:spcPct val="35000"/>
                </a:spcAft>
              </a:pPr>
              <a:endParaRPr lang="en-IN" sz="1600" kern="1200"/>
            </a:p>
          </p:txBody>
        </p:sp>
        <p:sp>
          <p:nvSpPr>
            <p:cNvPr id="11" name="Freeform 10"/>
            <p:cNvSpPr/>
            <p:nvPr/>
          </p:nvSpPr>
          <p:spPr>
            <a:xfrm rot="8876578">
              <a:off x="6794093" y="4002399"/>
              <a:ext cx="365080" cy="365080"/>
            </a:xfrm>
            <a:custGeom>
              <a:avLst/>
              <a:gdLst>
                <a:gd name="connsiteX0" fmla="*/ 0 w 365080"/>
                <a:gd name="connsiteY0" fmla="*/ 200794 h 365080"/>
                <a:gd name="connsiteX1" fmla="*/ 82143 w 365080"/>
                <a:gd name="connsiteY1" fmla="*/ 200794 h 365080"/>
                <a:gd name="connsiteX2" fmla="*/ 82143 w 365080"/>
                <a:gd name="connsiteY2" fmla="*/ 0 h 365080"/>
                <a:gd name="connsiteX3" fmla="*/ 282937 w 365080"/>
                <a:gd name="connsiteY3" fmla="*/ 0 h 365080"/>
                <a:gd name="connsiteX4" fmla="*/ 282937 w 365080"/>
                <a:gd name="connsiteY4" fmla="*/ 200794 h 365080"/>
                <a:gd name="connsiteX5" fmla="*/ 365080 w 365080"/>
                <a:gd name="connsiteY5" fmla="*/ 200794 h 365080"/>
                <a:gd name="connsiteX6" fmla="*/ 182540 w 365080"/>
                <a:gd name="connsiteY6" fmla="*/ 365080 h 365080"/>
                <a:gd name="connsiteX7" fmla="*/ 0 w 365080"/>
                <a:gd name="connsiteY7" fmla="*/ 200794 h 36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080" h="365080">
                  <a:moveTo>
                    <a:pt x="0" y="200794"/>
                  </a:moveTo>
                  <a:lnTo>
                    <a:pt x="82143" y="200794"/>
                  </a:lnTo>
                  <a:lnTo>
                    <a:pt x="82143" y="0"/>
                  </a:lnTo>
                  <a:lnTo>
                    <a:pt x="282937" y="0"/>
                  </a:lnTo>
                  <a:lnTo>
                    <a:pt x="282937" y="200794"/>
                  </a:lnTo>
                  <a:lnTo>
                    <a:pt x="365080" y="200794"/>
                  </a:lnTo>
                  <a:lnTo>
                    <a:pt x="182540" y="365080"/>
                  </a:lnTo>
                  <a:lnTo>
                    <a:pt x="0" y="200794"/>
                  </a:lnTo>
                  <a:close/>
                </a:path>
              </a:pathLst>
            </a:custGeom>
            <a:solidFill>
              <a:srgbClr val="FFFF00">
                <a:alpha val="90000"/>
              </a:srgbClr>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463" tIns="20320" rIns="102463" bIns="110677" numCol="1" spcCol="1270" anchor="ctr" anchorCtr="0">
              <a:noAutofit/>
            </a:bodyPr>
            <a:lstStyle/>
            <a:p>
              <a:pPr lvl="0" algn="ctr" defTabSz="711200">
                <a:lnSpc>
                  <a:spcPct val="90000"/>
                </a:lnSpc>
                <a:spcBef>
                  <a:spcPct val="0"/>
                </a:spcBef>
                <a:spcAft>
                  <a:spcPct val="35000"/>
                </a:spcAft>
              </a:pPr>
              <a:endParaRPr lang="en-IN" sz="1600" kern="1200"/>
            </a:p>
          </p:txBody>
        </p:sp>
      </p:grpSp>
    </p:spTree>
    <p:extLst>
      <p:ext uri="{BB962C8B-B14F-4D97-AF65-F5344CB8AC3E}">
        <p14:creationId xmlns:p14="http://schemas.microsoft.com/office/powerpoint/2010/main" val="353098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9"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trips(upLeft)">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 How will this Work</a:t>
            </a:r>
          </a:p>
        </p:txBody>
      </p:sp>
      <p:graphicFrame>
        <p:nvGraphicFramePr>
          <p:cNvPr id="4" name="Content Placeholder 3"/>
          <p:cNvGraphicFramePr>
            <a:graphicFrameLocks noGrp="1"/>
          </p:cNvGraphicFramePr>
          <p:nvPr>
            <p:ph idx="1"/>
          </p:nvPr>
        </p:nvGraphicFramePr>
        <p:xfrm>
          <a:off x="267485" y="1107292"/>
          <a:ext cx="8299938" cy="1571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a:spLocks noChangeArrowheads="1"/>
          </p:cNvSpPr>
          <p:nvPr/>
        </p:nvSpPr>
        <p:spPr bwMode="auto">
          <a:xfrm>
            <a:off x="2984989" y="5222875"/>
            <a:ext cx="3434862" cy="914400"/>
          </a:xfrm>
          <a:prstGeom prst="ellipse">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ctr" eaLnBrk="1" hangingPunct="1"/>
            <a:r>
              <a:rPr lang="en-US" altLang="en-US" sz="3200"/>
              <a:t>SSC</a:t>
            </a:r>
          </a:p>
        </p:txBody>
      </p:sp>
      <p:sp>
        <p:nvSpPr>
          <p:cNvPr id="6" name="Rectangle 5"/>
          <p:cNvSpPr>
            <a:spLocks noChangeArrowheads="1"/>
          </p:cNvSpPr>
          <p:nvPr/>
        </p:nvSpPr>
        <p:spPr bwMode="auto">
          <a:xfrm>
            <a:off x="1118089" y="3670300"/>
            <a:ext cx="1866900" cy="820738"/>
          </a:xfrm>
          <a:prstGeom prst="rect">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eaLnBrk="1" hangingPunct="1"/>
            <a:r>
              <a:rPr lang="en-US" altLang="en-US" sz="1100" dirty="0"/>
              <a:t>CREATE OCCUPATIONAL</a:t>
            </a:r>
          </a:p>
          <a:p>
            <a:pPr eaLnBrk="1" hangingPunct="1"/>
            <a:r>
              <a:rPr lang="en-US" altLang="en-US" sz="1100" dirty="0"/>
              <a:t> STANDARDS AND </a:t>
            </a:r>
          </a:p>
          <a:p>
            <a:pPr eaLnBrk="1" hangingPunct="1"/>
            <a:r>
              <a:rPr lang="en-US" altLang="en-US" sz="1100" dirty="0"/>
              <a:t>COMPETENCY LEVELS </a:t>
            </a:r>
          </a:p>
          <a:p>
            <a:pPr eaLnBrk="1" hangingPunct="1"/>
            <a:r>
              <a:rPr lang="en-US" altLang="en-US" sz="1100" dirty="0"/>
              <a:t>FOR JOB ROLES (NVEQF)</a:t>
            </a:r>
          </a:p>
        </p:txBody>
      </p:sp>
      <p:sp>
        <p:nvSpPr>
          <p:cNvPr id="7" name="Rectangle 6"/>
          <p:cNvSpPr>
            <a:spLocks noChangeArrowheads="1"/>
          </p:cNvSpPr>
          <p:nvPr/>
        </p:nvSpPr>
        <p:spPr bwMode="auto">
          <a:xfrm>
            <a:off x="6622074" y="3576638"/>
            <a:ext cx="1683726" cy="914400"/>
          </a:xfrm>
          <a:prstGeom prst="rect">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eaLnBrk="1" hangingPunct="1"/>
            <a:r>
              <a:rPr lang="en-US" altLang="en-US" sz="1100" dirty="0"/>
              <a:t>ASSESSMENTS </a:t>
            </a:r>
          </a:p>
          <a:p>
            <a:pPr eaLnBrk="1" hangingPunct="1"/>
            <a:r>
              <a:rPr lang="en-US" altLang="en-US" sz="1100" dirty="0"/>
              <a:t>AND CERTIFICATION </a:t>
            </a:r>
          </a:p>
          <a:p>
            <a:pPr eaLnBrk="1" hangingPunct="1"/>
            <a:r>
              <a:rPr lang="en-US" altLang="en-US" sz="1100" dirty="0"/>
              <a:t>OF TRAINERS </a:t>
            </a:r>
          </a:p>
          <a:p>
            <a:pPr eaLnBrk="1" hangingPunct="1"/>
            <a:r>
              <a:rPr lang="en-US" altLang="en-US" sz="1100" dirty="0"/>
              <a:t>AND TRAINEES</a:t>
            </a:r>
          </a:p>
        </p:txBody>
      </p:sp>
      <p:sp>
        <p:nvSpPr>
          <p:cNvPr id="8" name="Rectangle 7"/>
          <p:cNvSpPr>
            <a:spLocks noChangeArrowheads="1"/>
          </p:cNvSpPr>
          <p:nvPr/>
        </p:nvSpPr>
        <p:spPr bwMode="auto">
          <a:xfrm>
            <a:off x="3563157" y="3670300"/>
            <a:ext cx="1732743" cy="914400"/>
          </a:xfrm>
          <a:prstGeom prst="rect">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r" eaLnBrk="1" hangingPunct="1"/>
            <a:r>
              <a:rPr lang="en-US" altLang="en-US" sz="1100" dirty="0"/>
              <a:t>ACCREDITATION OF</a:t>
            </a:r>
          </a:p>
          <a:p>
            <a:pPr algn="r" eaLnBrk="1" hangingPunct="1"/>
            <a:r>
              <a:rPr lang="en-US" altLang="en-US" sz="1100" dirty="0"/>
              <a:t> TRAINING INSTITUTES </a:t>
            </a:r>
            <a:endParaRPr lang="en-US" altLang="en-US" dirty="0"/>
          </a:p>
        </p:txBody>
      </p:sp>
      <p:sp>
        <p:nvSpPr>
          <p:cNvPr id="11" name="Right Arrow 10"/>
          <p:cNvSpPr>
            <a:spLocks noChangeArrowheads="1"/>
          </p:cNvSpPr>
          <p:nvPr/>
        </p:nvSpPr>
        <p:spPr bwMode="auto">
          <a:xfrm rot="-7373952">
            <a:off x="842352" y="2783254"/>
            <a:ext cx="977900" cy="446943"/>
          </a:xfrm>
          <a:prstGeom prst="rightArrow">
            <a:avLst>
              <a:gd name="adj1" fmla="val 50000"/>
              <a:gd name="adj2" fmla="val 50024"/>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r" eaLnBrk="1" hangingPunct="1"/>
            <a:endParaRPr lang="en-US" altLang="en-US"/>
          </a:p>
        </p:txBody>
      </p:sp>
      <p:sp>
        <p:nvSpPr>
          <p:cNvPr id="14" name="Right Arrow 13"/>
          <p:cNvSpPr>
            <a:spLocks noChangeArrowheads="1"/>
          </p:cNvSpPr>
          <p:nvPr/>
        </p:nvSpPr>
        <p:spPr bwMode="auto">
          <a:xfrm rot="-3286146">
            <a:off x="2052760" y="2816592"/>
            <a:ext cx="977900" cy="446943"/>
          </a:xfrm>
          <a:prstGeom prst="rightArrow">
            <a:avLst>
              <a:gd name="adj1" fmla="val 50000"/>
              <a:gd name="adj2" fmla="val 50024"/>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r" eaLnBrk="1" hangingPunct="1"/>
            <a:endParaRPr lang="en-US" altLang="en-US"/>
          </a:p>
        </p:txBody>
      </p:sp>
      <p:sp>
        <p:nvSpPr>
          <p:cNvPr id="15" name="Right Arrow 14"/>
          <p:cNvSpPr>
            <a:spLocks noChangeArrowheads="1"/>
          </p:cNvSpPr>
          <p:nvPr/>
        </p:nvSpPr>
        <p:spPr bwMode="auto">
          <a:xfrm rot="-7266294">
            <a:off x="3518144" y="2867392"/>
            <a:ext cx="977900" cy="446943"/>
          </a:xfrm>
          <a:prstGeom prst="rightArrow">
            <a:avLst>
              <a:gd name="adj1" fmla="val 50000"/>
              <a:gd name="adj2" fmla="val 50024"/>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r" eaLnBrk="1" hangingPunct="1"/>
            <a:endParaRPr lang="en-US" altLang="en-US"/>
          </a:p>
        </p:txBody>
      </p:sp>
      <p:sp>
        <p:nvSpPr>
          <p:cNvPr id="16" name="Right Arrow 15"/>
          <p:cNvSpPr>
            <a:spLocks noChangeArrowheads="1"/>
          </p:cNvSpPr>
          <p:nvPr/>
        </p:nvSpPr>
        <p:spPr bwMode="auto">
          <a:xfrm rot="-3286146">
            <a:off x="4530726" y="2856279"/>
            <a:ext cx="977900" cy="446942"/>
          </a:xfrm>
          <a:prstGeom prst="rightArrow">
            <a:avLst>
              <a:gd name="adj1" fmla="val 50000"/>
              <a:gd name="adj2" fmla="val 50024"/>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r" eaLnBrk="1" hangingPunct="1"/>
            <a:endParaRPr lang="en-US" altLang="en-US"/>
          </a:p>
        </p:txBody>
      </p:sp>
      <p:sp>
        <p:nvSpPr>
          <p:cNvPr id="17" name="Right Arrow 16"/>
          <p:cNvSpPr>
            <a:spLocks noChangeArrowheads="1"/>
          </p:cNvSpPr>
          <p:nvPr/>
        </p:nvSpPr>
        <p:spPr bwMode="auto">
          <a:xfrm rot="-3444367">
            <a:off x="6846766" y="2739659"/>
            <a:ext cx="977900" cy="448408"/>
          </a:xfrm>
          <a:prstGeom prst="rightArrow">
            <a:avLst>
              <a:gd name="adj1" fmla="val 50000"/>
              <a:gd name="adj2" fmla="val 49861"/>
            </a:avLst>
          </a:prstGeom>
          <a:solidFill>
            <a:schemeClr val="accent1"/>
          </a:solidFill>
          <a:ln w="9525" algn="ctr">
            <a:solidFill>
              <a:schemeClr val="bg2"/>
            </a:solidFill>
            <a:round/>
            <a:headEnd type="none" w="lg" len="lg"/>
            <a:tailEnd type="none" w="lg" len="lg"/>
          </a:ln>
        </p:spPr>
        <p:txBody>
          <a:bodyPr wrap="none" tIns="91440" bIns="91440" anchor="ctr"/>
          <a:lstStyle>
            <a:lvl1pPr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algn="r" eaLnBrk="1" hangingPunct="1"/>
            <a:endParaRPr lang="en-US" altLang="en-US"/>
          </a:p>
        </p:txBody>
      </p:sp>
    </p:spTree>
    <p:extLst>
      <p:ext uri="{BB962C8B-B14F-4D97-AF65-F5344CB8AC3E}">
        <p14:creationId xmlns:p14="http://schemas.microsoft.com/office/powerpoint/2010/main" val="1165548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P spid="8" grpId="0" animBg="1"/>
      <p:bldP spid="11"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276600"/>
            <a:ext cx="7543800" cy="461665"/>
          </a:xfrm>
          <a:prstGeom prst="rect">
            <a:avLst/>
          </a:prstGeom>
          <a:noFill/>
        </p:spPr>
        <p:txBody>
          <a:bodyPr wrap="square" rtlCol="0">
            <a:spAutoFit/>
          </a:bodyPr>
          <a:lstStyle/>
          <a:p>
            <a:r>
              <a:rPr lang="en-US" sz="2400" b="1" dirty="0" smtClean="0"/>
              <a:t>Is availability of skilled manpower your business concern? </a:t>
            </a:r>
            <a:endParaRPr lang="en-US" sz="2400" b="1" dirty="0"/>
          </a:p>
        </p:txBody>
      </p:sp>
    </p:spTree>
    <p:extLst>
      <p:ext uri="{BB962C8B-B14F-4D97-AF65-F5344CB8AC3E}">
        <p14:creationId xmlns:p14="http://schemas.microsoft.com/office/powerpoint/2010/main" val="2730424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Contribution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Provide inputs for Occupational Standards</a:t>
            </a:r>
          </a:p>
          <a:p>
            <a:r>
              <a:rPr lang="en-US" dirty="0" smtClean="0"/>
              <a:t>Validate the Occupational Standards</a:t>
            </a:r>
          </a:p>
          <a:p>
            <a:r>
              <a:rPr lang="en-US" dirty="0" smtClean="0"/>
              <a:t>Sign a broad based </a:t>
            </a:r>
            <a:r>
              <a:rPr lang="en-US" dirty="0" err="1" smtClean="0"/>
              <a:t>MoU</a:t>
            </a:r>
            <a:r>
              <a:rPr lang="en-US" dirty="0" smtClean="0"/>
              <a:t> with intent to:</a:t>
            </a:r>
          </a:p>
          <a:p>
            <a:pPr lvl="1"/>
            <a:r>
              <a:rPr lang="en-US" dirty="0" smtClean="0"/>
              <a:t>Acceptance of the Occupational Standards</a:t>
            </a:r>
          </a:p>
          <a:p>
            <a:pPr lvl="1"/>
            <a:r>
              <a:rPr lang="en-US" dirty="0" smtClean="0"/>
              <a:t>Share six monthly demands for skilled manpower</a:t>
            </a:r>
          </a:p>
          <a:p>
            <a:pPr lvl="1"/>
            <a:r>
              <a:rPr lang="en-US" dirty="0" smtClean="0"/>
              <a:t>Provide preferential employment to CGSC certified people</a:t>
            </a:r>
          </a:p>
          <a:p>
            <a:r>
              <a:rPr lang="en-US" dirty="0" smtClean="0"/>
              <a:t>Share names of credible training providers </a:t>
            </a:r>
          </a:p>
          <a:p>
            <a:r>
              <a:rPr lang="en-US" dirty="0" smtClean="0"/>
              <a:t>Share contacts of retired industry people who could be engaged as Assessors </a:t>
            </a:r>
            <a:endParaRPr lang="en-US" dirty="0"/>
          </a:p>
        </p:txBody>
      </p:sp>
    </p:spTree>
    <p:extLst>
      <p:ext uri="{BB962C8B-B14F-4D97-AF65-F5344CB8AC3E}">
        <p14:creationId xmlns:p14="http://schemas.microsoft.com/office/powerpoint/2010/main" val="3124107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0" y="2667000"/>
            <a:ext cx="4572000" cy="1200329"/>
          </a:xfrm>
          <a:prstGeom prst="rect">
            <a:avLst/>
          </a:prstGeom>
          <a:noFill/>
        </p:spPr>
        <p:txBody>
          <a:bodyPr wrap="square" rtlCol="0">
            <a:spAutoFit/>
          </a:bodyPr>
          <a:lstStyle/>
          <a:p>
            <a:pPr algn="ctr"/>
            <a:r>
              <a:rPr lang="en-US" sz="7200" b="1" dirty="0" smtClean="0"/>
              <a:t>Thank You</a:t>
            </a:r>
            <a:endParaRPr lang="en-US" b="1" dirty="0"/>
          </a:p>
        </p:txBody>
      </p:sp>
    </p:spTree>
    <p:extLst>
      <p:ext uri="{BB962C8B-B14F-4D97-AF65-F5344CB8AC3E}">
        <p14:creationId xmlns:p14="http://schemas.microsoft.com/office/powerpoint/2010/main" val="1505107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2590800"/>
            <a:ext cx="6477000" cy="2523768"/>
          </a:xfrm>
          <a:prstGeom prst="rect">
            <a:avLst/>
          </a:prstGeom>
          <a:noFill/>
        </p:spPr>
        <p:txBody>
          <a:bodyPr wrap="square" rtlCol="0">
            <a:spAutoFit/>
          </a:bodyPr>
          <a:lstStyle/>
          <a:p>
            <a:r>
              <a:rPr lang="en-US" sz="2400" dirty="0" smtClean="0"/>
              <a:t>Skill India Not Scam India</a:t>
            </a:r>
          </a:p>
          <a:p>
            <a:endParaRPr lang="en-US" sz="2400" dirty="0"/>
          </a:p>
          <a:p>
            <a:r>
              <a:rPr lang="en-US" sz="2400" dirty="0" smtClean="0"/>
              <a:t>Skill for Employability not Certification</a:t>
            </a:r>
          </a:p>
          <a:p>
            <a:endParaRPr lang="en-US" sz="2400" dirty="0"/>
          </a:p>
          <a:p>
            <a:r>
              <a:rPr lang="en-US" sz="2400" dirty="0" smtClean="0"/>
              <a:t>Speed- Scale - Skill</a:t>
            </a:r>
          </a:p>
          <a:p>
            <a:endParaRPr lang="en-US" sz="2400" dirty="0"/>
          </a:p>
          <a:p>
            <a:pPr algn="r"/>
            <a:r>
              <a:rPr lang="en-US" sz="1400" dirty="0" smtClean="0"/>
              <a:t>PM Shri Narinder </a:t>
            </a:r>
            <a:r>
              <a:rPr lang="en-US" sz="1400" dirty="0" err="1" smtClean="0"/>
              <a:t>Modi</a:t>
            </a:r>
            <a:endParaRPr lang="en-US" sz="1400" dirty="0"/>
          </a:p>
        </p:txBody>
      </p:sp>
    </p:spTree>
    <p:extLst>
      <p:ext uri="{BB962C8B-B14F-4D97-AF65-F5344CB8AC3E}">
        <p14:creationId xmlns:p14="http://schemas.microsoft.com/office/powerpoint/2010/main" val="2506825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3200" smtClean="0"/>
              <a:t>Structure of Skills Development</a:t>
            </a:r>
            <a:endParaRPr lang="en-IN" altLang="en-US" sz="3200" smtClean="0"/>
          </a:p>
        </p:txBody>
      </p:sp>
      <p:sp>
        <p:nvSpPr>
          <p:cNvPr id="11" name="Freeform 10"/>
          <p:cNvSpPr/>
          <p:nvPr/>
        </p:nvSpPr>
        <p:spPr>
          <a:xfrm>
            <a:off x="1916113" y="4700588"/>
            <a:ext cx="2085975" cy="401637"/>
          </a:xfrm>
          <a:custGeom>
            <a:avLst/>
            <a:gdLst/>
            <a:ahLst/>
            <a:cxnLst/>
            <a:rect l="0" t="0" r="0" b="0"/>
            <a:pathLst>
              <a:path>
                <a:moveTo>
                  <a:pt x="0" y="0"/>
                </a:moveTo>
                <a:lnTo>
                  <a:pt x="0" y="273351"/>
                </a:lnTo>
                <a:lnTo>
                  <a:pt x="2085671" y="273351"/>
                </a:lnTo>
                <a:lnTo>
                  <a:pt x="2085671" y="40112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p:cNvSpPr/>
          <p:nvPr/>
        </p:nvSpPr>
        <p:spPr>
          <a:xfrm>
            <a:off x="1916113" y="4700588"/>
            <a:ext cx="463550" cy="401637"/>
          </a:xfrm>
          <a:custGeom>
            <a:avLst/>
            <a:gdLst/>
            <a:ahLst/>
            <a:cxnLst/>
            <a:rect l="0" t="0" r="0" b="0"/>
            <a:pathLst>
              <a:path>
                <a:moveTo>
                  <a:pt x="0" y="0"/>
                </a:moveTo>
                <a:lnTo>
                  <a:pt x="0" y="273351"/>
                </a:lnTo>
                <a:lnTo>
                  <a:pt x="463483" y="273351"/>
                </a:lnTo>
                <a:lnTo>
                  <a:pt x="463483" y="40112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787400" y="4700588"/>
            <a:ext cx="1128713" cy="401637"/>
          </a:xfrm>
          <a:custGeom>
            <a:avLst/>
            <a:gdLst/>
            <a:ahLst/>
            <a:cxnLst/>
            <a:rect l="0" t="0" r="0" b="0"/>
            <a:pathLst>
              <a:path>
                <a:moveTo>
                  <a:pt x="1127831" y="0"/>
                </a:moveTo>
                <a:lnTo>
                  <a:pt x="1127831" y="273351"/>
                </a:lnTo>
                <a:lnTo>
                  <a:pt x="0" y="273351"/>
                </a:lnTo>
                <a:lnTo>
                  <a:pt x="0" y="40112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14"/>
          <p:cNvSpPr/>
          <p:nvPr/>
        </p:nvSpPr>
        <p:spPr>
          <a:xfrm>
            <a:off x="1220788" y="3424238"/>
            <a:ext cx="695325" cy="401637"/>
          </a:xfrm>
          <a:custGeom>
            <a:avLst/>
            <a:gdLst/>
            <a:ahLst/>
            <a:cxnLst/>
            <a:rect l="0" t="0" r="0" b="0"/>
            <a:pathLst>
              <a:path>
                <a:moveTo>
                  <a:pt x="0" y="0"/>
                </a:moveTo>
                <a:lnTo>
                  <a:pt x="0" y="273351"/>
                </a:lnTo>
                <a:lnTo>
                  <a:pt x="695218" y="273351"/>
                </a:lnTo>
                <a:lnTo>
                  <a:pt x="695218" y="40112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7" name="Rounded Rectangle 16"/>
          <p:cNvSpPr/>
          <p:nvPr/>
        </p:nvSpPr>
        <p:spPr>
          <a:xfrm>
            <a:off x="1477484" y="1118893"/>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8" name="Freeform 17"/>
          <p:cNvSpPr/>
          <p:nvPr/>
        </p:nvSpPr>
        <p:spPr>
          <a:xfrm>
            <a:off x="1630363" y="1206790"/>
            <a:ext cx="1379538" cy="874712"/>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nchor="ctr"/>
          <a:lstStyle/>
          <a:p>
            <a:pPr algn="ctr" defTabSz="533400">
              <a:lnSpc>
                <a:spcPct val="90000"/>
              </a:lnSpc>
              <a:spcAft>
                <a:spcPct val="35000"/>
              </a:spcAft>
              <a:defRPr/>
            </a:pPr>
            <a:r>
              <a:rPr lang="en-US" sz="1200" dirty="0" smtClean="0">
                <a:solidFill>
                  <a:prstClr val="black">
                    <a:hueOff val="0"/>
                    <a:satOff val="0"/>
                    <a:lumOff val="0"/>
                    <a:alphaOff val="0"/>
                  </a:prstClr>
                </a:solidFill>
              </a:rPr>
              <a:t>Skills Development Ministry</a:t>
            </a:r>
            <a:endParaRPr lang="en-IN" sz="1200" dirty="0">
              <a:solidFill>
                <a:prstClr val="black">
                  <a:hueOff val="0"/>
                  <a:satOff val="0"/>
                  <a:lumOff val="0"/>
                  <a:alphaOff val="0"/>
                </a:prstClr>
              </a:solidFill>
            </a:endParaRPr>
          </a:p>
        </p:txBody>
      </p:sp>
      <p:sp>
        <p:nvSpPr>
          <p:cNvPr id="19" name="Rounded Rectangle 18"/>
          <p:cNvSpPr/>
          <p:nvPr/>
        </p:nvSpPr>
        <p:spPr>
          <a:xfrm>
            <a:off x="530888" y="2548311"/>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0" name="Freeform 19"/>
          <p:cNvSpPr/>
          <p:nvPr/>
        </p:nvSpPr>
        <p:spPr>
          <a:xfrm>
            <a:off x="684213" y="2693988"/>
            <a:ext cx="1379537" cy="876300"/>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nchor="ctr"/>
          <a:lstStyle/>
          <a:p>
            <a:pPr algn="ctr" defTabSz="533400">
              <a:lnSpc>
                <a:spcPct val="90000"/>
              </a:lnSpc>
              <a:spcAft>
                <a:spcPct val="35000"/>
              </a:spcAft>
              <a:defRPr/>
            </a:pPr>
            <a:r>
              <a:rPr lang="en-US" sz="1200" dirty="0">
                <a:solidFill>
                  <a:prstClr val="black">
                    <a:hueOff val="0"/>
                    <a:satOff val="0"/>
                    <a:lumOff val="0"/>
                    <a:alphaOff val="0"/>
                  </a:prstClr>
                </a:solidFill>
              </a:rPr>
              <a:t>National Skills Development Agency (NSDA)</a:t>
            </a:r>
            <a:endParaRPr lang="en-IN" sz="1200" dirty="0">
              <a:solidFill>
                <a:prstClr val="black">
                  <a:hueOff val="0"/>
                  <a:satOff val="0"/>
                  <a:lumOff val="0"/>
                  <a:alphaOff val="0"/>
                </a:prstClr>
              </a:solidFill>
            </a:endParaRPr>
          </a:p>
        </p:txBody>
      </p:sp>
      <p:sp>
        <p:nvSpPr>
          <p:cNvPr id="21" name="Rounded Rectangle 20"/>
          <p:cNvSpPr/>
          <p:nvPr/>
        </p:nvSpPr>
        <p:spPr>
          <a:xfrm>
            <a:off x="1226106" y="3825229"/>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2" name="Freeform 21"/>
          <p:cNvSpPr/>
          <p:nvPr/>
        </p:nvSpPr>
        <p:spPr>
          <a:xfrm>
            <a:off x="1379538" y="3970338"/>
            <a:ext cx="1379537" cy="876300"/>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nchor="ctr"/>
          <a:lstStyle/>
          <a:p>
            <a:pPr algn="ctr" defTabSz="533400">
              <a:lnSpc>
                <a:spcPct val="90000"/>
              </a:lnSpc>
              <a:spcAft>
                <a:spcPct val="35000"/>
              </a:spcAft>
              <a:defRPr/>
            </a:pPr>
            <a:r>
              <a:rPr lang="en-IN" sz="1200" dirty="0">
                <a:solidFill>
                  <a:prstClr val="black">
                    <a:hueOff val="0"/>
                    <a:satOff val="0"/>
                    <a:lumOff val="0"/>
                    <a:alphaOff val="0"/>
                  </a:prstClr>
                </a:solidFill>
              </a:rPr>
              <a:t>NSDC</a:t>
            </a:r>
          </a:p>
        </p:txBody>
      </p:sp>
      <p:sp>
        <p:nvSpPr>
          <p:cNvPr id="23" name="Rounded Rectangle 22"/>
          <p:cNvSpPr/>
          <p:nvPr/>
        </p:nvSpPr>
        <p:spPr>
          <a:xfrm>
            <a:off x="98275" y="5102148"/>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5" name="Freeform 24"/>
          <p:cNvSpPr/>
          <p:nvPr/>
        </p:nvSpPr>
        <p:spPr>
          <a:xfrm>
            <a:off x="250825" y="5248275"/>
            <a:ext cx="1379538" cy="874713"/>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a:solidFill>
            <a:srgbClr val="FFFF00">
              <a:alpha val="90000"/>
            </a:srgbClr>
          </a:solidFill>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lstStyle/>
          <a:p>
            <a:pPr algn="ctr" defTabSz="533400">
              <a:lnSpc>
                <a:spcPct val="90000"/>
              </a:lnSpc>
              <a:spcAft>
                <a:spcPct val="35000"/>
              </a:spcAft>
              <a:defRPr/>
            </a:pPr>
            <a:r>
              <a:rPr lang="en-US" sz="1400" dirty="0">
                <a:solidFill>
                  <a:prstClr val="black">
                    <a:hueOff val="0"/>
                    <a:satOff val="0"/>
                    <a:lumOff val="0"/>
                    <a:alphaOff val="0"/>
                  </a:prstClr>
                </a:solidFill>
              </a:rPr>
              <a:t>Sector Skills Council - A</a:t>
            </a:r>
          </a:p>
          <a:p>
            <a:pPr algn="ctr" defTabSz="533400">
              <a:lnSpc>
                <a:spcPct val="90000"/>
              </a:lnSpc>
              <a:spcAft>
                <a:spcPct val="35000"/>
              </a:spcAft>
              <a:defRPr/>
            </a:pPr>
            <a:endParaRPr lang="en-US" sz="1200" dirty="0">
              <a:solidFill>
                <a:prstClr val="black">
                  <a:hueOff val="0"/>
                  <a:satOff val="0"/>
                  <a:lumOff val="0"/>
                  <a:alphaOff val="0"/>
                </a:prstClr>
              </a:solidFill>
            </a:endParaRPr>
          </a:p>
        </p:txBody>
      </p:sp>
      <p:sp>
        <p:nvSpPr>
          <p:cNvPr id="26" name="Rounded Rectangle 25"/>
          <p:cNvSpPr/>
          <p:nvPr/>
        </p:nvSpPr>
        <p:spPr>
          <a:xfrm>
            <a:off x="1689589" y="5102148"/>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7" name="Freeform 26"/>
          <p:cNvSpPr/>
          <p:nvPr/>
        </p:nvSpPr>
        <p:spPr>
          <a:xfrm>
            <a:off x="1843088" y="5248275"/>
            <a:ext cx="1379537" cy="874713"/>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a:solidFill>
            <a:schemeClr val="accent6">
              <a:lumMod val="60000"/>
              <a:lumOff val="40000"/>
              <a:alpha val="90000"/>
            </a:schemeClr>
          </a:solidFill>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nchor="ctr"/>
          <a:lstStyle/>
          <a:p>
            <a:pPr algn="ctr" defTabSz="533400">
              <a:lnSpc>
                <a:spcPct val="90000"/>
              </a:lnSpc>
              <a:spcAft>
                <a:spcPct val="35000"/>
              </a:spcAft>
              <a:defRPr/>
            </a:pPr>
            <a:r>
              <a:rPr lang="en-US" sz="1400" dirty="0">
                <a:solidFill>
                  <a:prstClr val="black">
                    <a:hueOff val="0"/>
                    <a:satOff val="0"/>
                    <a:lumOff val="0"/>
                    <a:alphaOff val="0"/>
                  </a:prstClr>
                </a:solidFill>
              </a:rPr>
              <a:t>Sector Skills Council - B</a:t>
            </a:r>
            <a:endParaRPr lang="en-IN" sz="1400" dirty="0">
              <a:solidFill>
                <a:prstClr val="black">
                  <a:hueOff val="0"/>
                  <a:satOff val="0"/>
                  <a:lumOff val="0"/>
                  <a:alphaOff val="0"/>
                </a:prstClr>
              </a:solidFill>
            </a:endParaRPr>
          </a:p>
        </p:txBody>
      </p:sp>
      <p:sp>
        <p:nvSpPr>
          <p:cNvPr id="29" name="Rounded Rectangle 28"/>
          <p:cNvSpPr/>
          <p:nvPr/>
        </p:nvSpPr>
        <p:spPr>
          <a:xfrm>
            <a:off x="3311778" y="5102148"/>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30" name="Freeform 29"/>
          <p:cNvSpPr/>
          <p:nvPr/>
        </p:nvSpPr>
        <p:spPr>
          <a:xfrm>
            <a:off x="3465513" y="5248275"/>
            <a:ext cx="1377950" cy="874713"/>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nchor="ctr"/>
          <a:lstStyle/>
          <a:p>
            <a:pPr algn="ctr" defTabSz="533400">
              <a:lnSpc>
                <a:spcPct val="90000"/>
              </a:lnSpc>
              <a:spcAft>
                <a:spcPct val="35000"/>
              </a:spcAft>
              <a:defRPr/>
            </a:pPr>
            <a:endParaRPr lang="en-US" sz="1200" dirty="0">
              <a:solidFill>
                <a:prstClr val="black">
                  <a:hueOff val="0"/>
                  <a:satOff val="0"/>
                  <a:lumOff val="0"/>
                  <a:alphaOff val="0"/>
                </a:prstClr>
              </a:solidFill>
            </a:endParaRPr>
          </a:p>
          <a:p>
            <a:pPr algn="ctr" defTabSz="533400">
              <a:lnSpc>
                <a:spcPct val="90000"/>
              </a:lnSpc>
              <a:spcAft>
                <a:spcPct val="35000"/>
              </a:spcAft>
              <a:defRPr/>
            </a:pPr>
            <a:r>
              <a:rPr lang="en-US" sz="1400" dirty="0">
                <a:solidFill>
                  <a:prstClr val="black">
                    <a:hueOff val="0"/>
                    <a:satOff val="0"/>
                    <a:lumOff val="0"/>
                    <a:alphaOff val="0"/>
                  </a:prstClr>
                </a:solidFill>
              </a:rPr>
              <a:t>Sector Skills Council - C</a:t>
            </a:r>
            <a:endParaRPr lang="en-IN" sz="1400" dirty="0">
              <a:solidFill>
                <a:prstClr val="black">
                  <a:hueOff val="0"/>
                  <a:satOff val="0"/>
                  <a:lumOff val="0"/>
                  <a:alphaOff val="0"/>
                </a:prstClr>
              </a:solidFill>
            </a:endParaRPr>
          </a:p>
          <a:p>
            <a:pPr algn="ctr" defTabSz="533400">
              <a:lnSpc>
                <a:spcPct val="90000"/>
              </a:lnSpc>
              <a:spcAft>
                <a:spcPct val="35000"/>
              </a:spcAft>
              <a:defRPr/>
            </a:pPr>
            <a:endParaRPr lang="en-IN" sz="1200" dirty="0">
              <a:solidFill>
                <a:prstClr val="black">
                  <a:hueOff val="0"/>
                  <a:satOff val="0"/>
                  <a:lumOff val="0"/>
                  <a:alphaOff val="0"/>
                </a:prstClr>
              </a:solidFill>
            </a:endParaRPr>
          </a:p>
        </p:txBody>
      </p:sp>
      <p:sp>
        <p:nvSpPr>
          <p:cNvPr id="31" name="Rounded Rectangle 30"/>
          <p:cNvSpPr/>
          <p:nvPr/>
        </p:nvSpPr>
        <p:spPr>
          <a:xfrm>
            <a:off x="2546551" y="2155748"/>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32" name="Freeform 31"/>
          <p:cNvSpPr/>
          <p:nvPr/>
        </p:nvSpPr>
        <p:spPr>
          <a:xfrm>
            <a:off x="2700338" y="2286000"/>
            <a:ext cx="1377950" cy="876300"/>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lstStyle/>
          <a:p>
            <a:pPr algn="ctr" defTabSz="533400">
              <a:lnSpc>
                <a:spcPct val="90000"/>
              </a:lnSpc>
              <a:spcAft>
                <a:spcPct val="35000"/>
              </a:spcAft>
              <a:defRPr/>
            </a:pPr>
            <a:endParaRPr lang="en-US" sz="1200" dirty="0">
              <a:solidFill>
                <a:prstClr val="black">
                  <a:hueOff val="0"/>
                  <a:satOff val="0"/>
                  <a:lumOff val="0"/>
                  <a:alphaOff val="0"/>
                </a:prstClr>
              </a:solidFill>
            </a:endParaRPr>
          </a:p>
          <a:p>
            <a:pPr algn="ctr" defTabSz="533400">
              <a:lnSpc>
                <a:spcPct val="90000"/>
              </a:lnSpc>
              <a:spcAft>
                <a:spcPct val="35000"/>
              </a:spcAft>
              <a:defRPr/>
            </a:pPr>
            <a:r>
              <a:rPr lang="en-US" sz="1400" dirty="0">
                <a:solidFill>
                  <a:prstClr val="black">
                    <a:hueOff val="0"/>
                    <a:satOff val="0"/>
                    <a:lumOff val="0"/>
                    <a:alphaOff val="0"/>
                  </a:prstClr>
                </a:solidFill>
              </a:rPr>
              <a:t>NSQF</a:t>
            </a:r>
          </a:p>
          <a:p>
            <a:pPr algn="ctr" defTabSz="533400">
              <a:lnSpc>
                <a:spcPct val="90000"/>
              </a:lnSpc>
              <a:spcAft>
                <a:spcPct val="35000"/>
              </a:spcAft>
              <a:defRPr/>
            </a:pPr>
            <a:endParaRPr lang="en-US" sz="1200" dirty="0">
              <a:solidFill>
                <a:prstClr val="black">
                  <a:hueOff val="0"/>
                  <a:satOff val="0"/>
                  <a:lumOff val="0"/>
                  <a:alphaOff val="0"/>
                </a:prstClr>
              </a:solidFill>
            </a:endParaRPr>
          </a:p>
          <a:p>
            <a:pPr algn="ctr" defTabSz="533400">
              <a:lnSpc>
                <a:spcPct val="90000"/>
              </a:lnSpc>
              <a:spcAft>
                <a:spcPct val="35000"/>
              </a:spcAft>
              <a:defRPr/>
            </a:pPr>
            <a:endParaRPr lang="en-IN" sz="1200" dirty="0">
              <a:solidFill>
                <a:prstClr val="black">
                  <a:hueOff val="0"/>
                  <a:satOff val="0"/>
                  <a:lumOff val="0"/>
                  <a:alphaOff val="0"/>
                </a:prstClr>
              </a:solidFill>
            </a:endParaRPr>
          </a:p>
        </p:txBody>
      </p:sp>
      <p:cxnSp>
        <p:nvCxnSpPr>
          <p:cNvPr id="28" name="Straight Arrow Connector 27"/>
          <p:cNvCxnSpPr/>
          <p:nvPr/>
        </p:nvCxnSpPr>
        <p:spPr>
          <a:xfrm flipV="1">
            <a:off x="2105025" y="2940050"/>
            <a:ext cx="441325" cy="44450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6022975" y="1459706"/>
            <a:ext cx="2520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600" b="1" dirty="0">
                <a:solidFill>
                  <a:srgbClr val="000000"/>
                </a:solidFill>
              </a:rPr>
              <a:t>Msn: Skill 500 </a:t>
            </a:r>
            <a:r>
              <a:rPr lang="en-US" altLang="en-US" sz="1600" b="1" dirty="0" err="1">
                <a:solidFill>
                  <a:srgbClr val="000000"/>
                </a:solidFill>
              </a:rPr>
              <a:t>Mn</a:t>
            </a:r>
            <a:r>
              <a:rPr lang="en-US" altLang="en-US" sz="1600" b="1" dirty="0">
                <a:solidFill>
                  <a:srgbClr val="000000"/>
                </a:solidFill>
              </a:rPr>
              <a:t> by 2022</a:t>
            </a:r>
            <a:endParaRPr lang="en-IN" altLang="en-US" sz="1600" b="1" dirty="0">
              <a:solidFill>
                <a:srgbClr val="000000"/>
              </a:solidFill>
            </a:endParaRPr>
          </a:p>
        </p:txBody>
      </p:sp>
      <p:sp>
        <p:nvSpPr>
          <p:cNvPr id="35" name="Rounded Rectangle 34"/>
          <p:cNvSpPr/>
          <p:nvPr/>
        </p:nvSpPr>
        <p:spPr>
          <a:xfrm>
            <a:off x="6022975" y="4232275"/>
            <a:ext cx="2797175" cy="236537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just">
              <a:defRPr/>
            </a:pPr>
            <a:endParaRPr lang="en-US" sz="2000" b="1" dirty="0">
              <a:solidFill>
                <a:srgbClr val="FF0000"/>
              </a:solidFill>
            </a:endParaRPr>
          </a:p>
          <a:p>
            <a:pPr algn="just">
              <a:defRPr/>
            </a:pPr>
            <a:r>
              <a:rPr lang="en-US" sz="1600" b="1" dirty="0">
                <a:solidFill>
                  <a:srgbClr val="FF0000"/>
                </a:solidFill>
              </a:rPr>
              <a:t>Functions of Sector Skills Council:</a:t>
            </a:r>
          </a:p>
          <a:p>
            <a:pPr algn="just">
              <a:buFont typeface="Arial" pitchFamily="34" charset="0"/>
              <a:buChar char="•"/>
              <a:defRPr/>
            </a:pPr>
            <a:r>
              <a:rPr lang="en-US" sz="1400" b="1" dirty="0">
                <a:solidFill>
                  <a:prstClr val="black"/>
                </a:solidFill>
              </a:rPr>
              <a:t>Research Labour Market Information</a:t>
            </a:r>
          </a:p>
          <a:p>
            <a:pPr algn="just">
              <a:buFont typeface="Arial" pitchFamily="34" charset="0"/>
              <a:buChar char="•"/>
              <a:defRPr/>
            </a:pPr>
            <a:r>
              <a:rPr lang="en-US" sz="1400" b="1" dirty="0">
                <a:solidFill>
                  <a:prstClr val="black"/>
                </a:solidFill>
              </a:rPr>
              <a:t> Set up Occupational Standards and Quality Assurance.</a:t>
            </a:r>
          </a:p>
          <a:p>
            <a:pPr algn="just">
              <a:buFont typeface="Arial" pitchFamily="34" charset="0"/>
              <a:buChar char="•"/>
              <a:defRPr/>
            </a:pPr>
            <a:r>
              <a:rPr lang="en-US" sz="1400" b="1" dirty="0">
                <a:solidFill>
                  <a:prstClr val="black"/>
                </a:solidFill>
              </a:rPr>
              <a:t> Promote  </a:t>
            </a:r>
            <a:r>
              <a:rPr lang="en-US" sz="1400" b="1" dirty="0" err="1">
                <a:solidFill>
                  <a:prstClr val="black"/>
                </a:solidFill>
              </a:rPr>
              <a:t>CoEs</a:t>
            </a:r>
            <a:endParaRPr lang="en-US" sz="1400" b="1" dirty="0">
              <a:solidFill>
                <a:prstClr val="black"/>
              </a:solidFill>
            </a:endParaRPr>
          </a:p>
          <a:p>
            <a:pPr algn="just">
              <a:buFont typeface="Arial" pitchFamily="34" charset="0"/>
              <a:buChar char="•"/>
              <a:defRPr/>
            </a:pPr>
            <a:r>
              <a:rPr lang="en-US" sz="1400" b="1" dirty="0">
                <a:solidFill>
                  <a:prstClr val="black"/>
                </a:solidFill>
              </a:rPr>
              <a:t>Assessment and Certification </a:t>
            </a:r>
            <a:endParaRPr lang="en-US" sz="1600" b="1" dirty="0">
              <a:solidFill>
                <a:prstClr val="black"/>
              </a:solidFill>
            </a:endParaRPr>
          </a:p>
          <a:p>
            <a:pPr algn="just">
              <a:defRPr/>
            </a:pPr>
            <a:endParaRPr lang="en-US" b="1" dirty="0">
              <a:solidFill>
                <a:srgbClr val="FF0000"/>
              </a:solidFill>
            </a:endParaRPr>
          </a:p>
          <a:p>
            <a:pPr algn="just">
              <a:defRPr/>
            </a:pPr>
            <a:endParaRPr lang="en-US" sz="1400" b="1" dirty="0">
              <a:solidFill>
                <a:srgbClr val="FF0000"/>
              </a:solidFill>
            </a:endParaRPr>
          </a:p>
        </p:txBody>
      </p:sp>
      <p:sp>
        <p:nvSpPr>
          <p:cNvPr id="36" name="Rounded Rectangle 35"/>
          <p:cNvSpPr/>
          <p:nvPr/>
        </p:nvSpPr>
        <p:spPr>
          <a:xfrm>
            <a:off x="4078288" y="1190876"/>
            <a:ext cx="1379209" cy="8757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37" name="Freeform 36"/>
          <p:cNvSpPr/>
          <p:nvPr/>
        </p:nvSpPr>
        <p:spPr>
          <a:xfrm>
            <a:off x="4252192" y="1349375"/>
            <a:ext cx="1379538" cy="936625"/>
          </a:xfrm>
          <a:custGeom>
            <a:avLst/>
            <a:gdLst>
              <a:gd name="connsiteX0" fmla="*/ 0 w 1379209"/>
              <a:gd name="connsiteY0" fmla="*/ 87580 h 875798"/>
              <a:gd name="connsiteX1" fmla="*/ 25652 w 1379209"/>
              <a:gd name="connsiteY1" fmla="*/ 25652 h 875798"/>
              <a:gd name="connsiteX2" fmla="*/ 87580 w 1379209"/>
              <a:gd name="connsiteY2" fmla="*/ 1 h 875798"/>
              <a:gd name="connsiteX3" fmla="*/ 1291629 w 1379209"/>
              <a:gd name="connsiteY3" fmla="*/ 0 h 875798"/>
              <a:gd name="connsiteX4" fmla="*/ 1353557 w 1379209"/>
              <a:gd name="connsiteY4" fmla="*/ 25652 h 875798"/>
              <a:gd name="connsiteX5" fmla="*/ 1379208 w 1379209"/>
              <a:gd name="connsiteY5" fmla="*/ 87580 h 875798"/>
              <a:gd name="connsiteX6" fmla="*/ 1379209 w 1379209"/>
              <a:gd name="connsiteY6" fmla="*/ 788218 h 875798"/>
              <a:gd name="connsiteX7" fmla="*/ 1353557 w 1379209"/>
              <a:gd name="connsiteY7" fmla="*/ 850146 h 875798"/>
              <a:gd name="connsiteX8" fmla="*/ 1291629 w 1379209"/>
              <a:gd name="connsiteY8" fmla="*/ 875798 h 875798"/>
              <a:gd name="connsiteX9" fmla="*/ 87580 w 1379209"/>
              <a:gd name="connsiteY9" fmla="*/ 875798 h 875798"/>
              <a:gd name="connsiteX10" fmla="*/ 25652 w 1379209"/>
              <a:gd name="connsiteY10" fmla="*/ 850146 h 875798"/>
              <a:gd name="connsiteX11" fmla="*/ 0 w 1379209"/>
              <a:gd name="connsiteY11" fmla="*/ 788218 h 875798"/>
              <a:gd name="connsiteX12" fmla="*/ 0 w 1379209"/>
              <a:gd name="connsiteY12" fmla="*/ 87580 h 875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9209" h="875798">
                <a:moveTo>
                  <a:pt x="0" y="87580"/>
                </a:moveTo>
                <a:cubicBezTo>
                  <a:pt x="0" y="64352"/>
                  <a:pt x="9227" y="42076"/>
                  <a:pt x="25652" y="25652"/>
                </a:cubicBezTo>
                <a:cubicBezTo>
                  <a:pt x="42076" y="9228"/>
                  <a:pt x="64353" y="0"/>
                  <a:pt x="87580" y="1"/>
                </a:cubicBezTo>
                <a:lnTo>
                  <a:pt x="1291629" y="0"/>
                </a:lnTo>
                <a:cubicBezTo>
                  <a:pt x="1314857" y="0"/>
                  <a:pt x="1337133" y="9227"/>
                  <a:pt x="1353557" y="25652"/>
                </a:cubicBezTo>
                <a:cubicBezTo>
                  <a:pt x="1369981" y="42076"/>
                  <a:pt x="1379209" y="64353"/>
                  <a:pt x="1379208" y="87580"/>
                </a:cubicBezTo>
                <a:cubicBezTo>
                  <a:pt x="1379208" y="321126"/>
                  <a:pt x="1379209" y="554672"/>
                  <a:pt x="1379209" y="788218"/>
                </a:cubicBezTo>
                <a:cubicBezTo>
                  <a:pt x="1379209" y="811446"/>
                  <a:pt x="1369982" y="833722"/>
                  <a:pt x="1353557" y="850146"/>
                </a:cubicBezTo>
                <a:cubicBezTo>
                  <a:pt x="1337133" y="866570"/>
                  <a:pt x="1314856" y="875798"/>
                  <a:pt x="1291629" y="875798"/>
                </a:cubicBezTo>
                <a:lnTo>
                  <a:pt x="87580" y="875798"/>
                </a:lnTo>
                <a:cubicBezTo>
                  <a:pt x="64352" y="875798"/>
                  <a:pt x="42076" y="866571"/>
                  <a:pt x="25652" y="850146"/>
                </a:cubicBezTo>
                <a:cubicBezTo>
                  <a:pt x="9228" y="833722"/>
                  <a:pt x="0" y="811445"/>
                  <a:pt x="0" y="788218"/>
                </a:cubicBezTo>
                <a:lnTo>
                  <a:pt x="0" y="8758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lIns="71371" tIns="71371" rIns="71371" bIns="71371" spcCol="1270"/>
          <a:lstStyle/>
          <a:p>
            <a:pPr algn="ctr" defTabSz="533400">
              <a:lnSpc>
                <a:spcPct val="90000"/>
              </a:lnSpc>
              <a:spcAft>
                <a:spcPct val="35000"/>
              </a:spcAft>
              <a:defRPr/>
            </a:pPr>
            <a:r>
              <a:rPr lang="en-US" sz="1200" dirty="0">
                <a:solidFill>
                  <a:prstClr val="black">
                    <a:hueOff val="0"/>
                    <a:satOff val="0"/>
                    <a:lumOff val="0"/>
                    <a:alphaOff val="0"/>
                  </a:prstClr>
                </a:solidFill>
              </a:rPr>
              <a:t>In addition -  17 other  Central Ministries  and All State </a:t>
            </a:r>
            <a:r>
              <a:rPr lang="en-US" sz="1200" dirty="0" err="1">
                <a:solidFill>
                  <a:prstClr val="black">
                    <a:hueOff val="0"/>
                    <a:satOff val="0"/>
                    <a:lumOff val="0"/>
                    <a:alphaOff val="0"/>
                  </a:prstClr>
                </a:solidFill>
              </a:rPr>
              <a:t>Govts</a:t>
            </a:r>
            <a:r>
              <a:rPr lang="en-US" sz="1200" dirty="0">
                <a:solidFill>
                  <a:prstClr val="black">
                    <a:hueOff val="0"/>
                    <a:satOff val="0"/>
                    <a:lumOff val="0"/>
                    <a:alphaOff val="0"/>
                  </a:prstClr>
                </a:solidFill>
              </a:rPr>
              <a:t>  involved</a:t>
            </a:r>
          </a:p>
          <a:p>
            <a:pPr algn="ctr" defTabSz="533400">
              <a:lnSpc>
                <a:spcPct val="90000"/>
              </a:lnSpc>
              <a:spcAft>
                <a:spcPct val="35000"/>
              </a:spcAft>
              <a:defRPr/>
            </a:pPr>
            <a:endParaRPr lang="en-US" sz="1200" dirty="0">
              <a:solidFill>
                <a:prstClr val="black">
                  <a:hueOff val="0"/>
                  <a:satOff val="0"/>
                  <a:lumOff val="0"/>
                  <a:alphaOff val="0"/>
                </a:prstClr>
              </a:solidFill>
            </a:endParaRPr>
          </a:p>
          <a:p>
            <a:pPr algn="ctr" defTabSz="533400">
              <a:lnSpc>
                <a:spcPct val="90000"/>
              </a:lnSpc>
              <a:spcAft>
                <a:spcPct val="35000"/>
              </a:spcAft>
              <a:defRPr/>
            </a:pPr>
            <a:endParaRPr lang="en-IN" sz="1200" dirty="0">
              <a:solidFill>
                <a:prstClr val="black">
                  <a:hueOff val="0"/>
                  <a:satOff val="0"/>
                  <a:lumOff val="0"/>
                  <a:alphaOff val="0"/>
                </a:prstClr>
              </a:solidFill>
            </a:endParaRPr>
          </a:p>
        </p:txBody>
      </p:sp>
      <p:cxnSp>
        <p:nvCxnSpPr>
          <p:cNvPr id="4" name="Straight Arrow Connector 3"/>
          <p:cNvCxnSpPr/>
          <p:nvPr/>
        </p:nvCxnSpPr>
        <p:spPr>
          <a:xfrm>
            <a:off x="5086350" y="5791200"/>
            <a:ext cx="78105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1563" y="3295650"/>
            <a:ext cx="1487487"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1900" y="3433763"/>
            <a:ext cx="1481138"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a:spLocks noChangeArrowheads="1"/>
          </p:cNvSpPr>
          <p:nvPr/>
        </p:nvSpPr>
        <p:spPr bwMode="auto">
          <a:xfrm>
            <a:off x="3878263" y="3767138"/>
            <a:ext cx="1208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solidFill>
                  <a:srgbClr val="000000"/>
                </a:solidFill>
              </a:rPr>
              <a:t>Private Sector</a:t>
            </a:r>
          </a:p>
        </p:txBody>
      </p:sp>
      <p:cxnSp>
        <p:nvCxnSpPr>
          <p:cNvPr id="8" name="Straight Arrow Connector 7"/>
          <p:cNvCxnSpPr/>
          <p:nvPr/>
        </p:nvCxnSpPr>
        <p:spPr>
          <a:xfrm>
            <a:off x="4154488" y="2733675"/>
            <a:ext cx="317500" cy="561975"/>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089400" y="2497138"/>
            <a:ext cx="533400"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4778375" y="4408488"/>
            <a:ext cx="9525" cy="78105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3506788" y="3162300"/>
            <a:ext cx="9525" cy="1693863"/>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2759075" y="4075113"/>
            <a:ext cx="630238" cy="333375"/>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4622801" y="2514600"/>
            <a:ext cx="165099" cy="674615"/>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flipH="1">
            <a:off x="3112294" y="1628775"/>
            <a:ext cx="697706" cy="0"/>
          </a:xfrm>
          <a:prstGeom prst="straightConnector1">
            <a:avLst/>
          </a:prstGeom>
          <a:ln>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1025128" y="2066674"/>
            <a:ext cx="348853" cy="430464"/>
          </a:xfrm>
          <a:prstGeom prst="straightConnector1">
            <a:avLst/>
          </a:prstGeom>
          <a:ln>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06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1000"/>
                                        <p:tgtEl>
                                          <p:spTgt spid="1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dissolve">
                                      <p:cBhvr>
                                        <p:cTn id="10" dur="1000"/>
                                        <p:tgtEl>
                                          <p:spTgt spid="1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dissolve">
                                      <p:cBhvr>
                                        <p:cTn id="13" dur="2000"/>
                                        <p:tgtEl>
                                          <p:spTgt spid="3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dissolve">
                                      <p:cBhvr>
                                        <p:cTn id="18" dur="1000"/>
                                        <p:tgtEl>
                                          <p:spTgt spid="19"/>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1000"/>
                                        <p:tgtEl>
                                          <p:spTgt spid="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dissolve">
                                      <p:cBhvr>
                                        <p:cTn id="26" dur="1000"/>
                                        <p:tgtEl>
                                          <p:spTgt spid="21"/>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dissolve">
                                      <p:cBhvr>
                                        <p:cTn id="29" dur="1000"/>
                                        <p:tgtEl>
                                          <p:spTgt spid="22"/>
                                        </p:tgtEl>
                                      </p:cBhvr>
                                    </p:animEffect>
                                  </p:childTnLst>
                                </p:cTn>
                              </p:par>
                              <p:par>
                                <p:cTn id="30" presetID="9"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dissolve">
                                      <p:cBhvr>
                                        <p:cTn id="32" dur="1000"/>
                                        <p:tgtEl>
                                          <p:spTgt spid="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dissolve">
                                      <p:cBhvr>
                                        <p:cTn id="37" dur="1000"/>
                                        <p:tgtEl>
                                          <p:spTgt spid="31"/>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dissolve">
                                      <p:cBhvr>
                                        <p:cTn id="40" dur="1000"/>
                                        <p:tgtEl>
                                          <p:spTgt spid="32"/>
                                        </p:tgtEl>
                                      </p:cBhvr>
                                    </p:animEffect>
                                  </p:childTnLst>
                                </p:cTn>
                              </p:par>
                              <p:par>
                                <p:cTn id="41" presetID="9"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dissolve">
                                      <p:cBhvr>
                                        <p:cTn id="43" dur="1000"/>
                                        <p:tgtEl>
                                          <p:spTgt spid="28"/>
                                        </p:tgtEl>
                                      </p:cBhvr>
                                    </p:animEffect>
                                  </p:childTnLst>
                                </p:cTn>
                              </p:par>
                              <p:par>
                                <p:cTn id="44" presetID="9" presetClass="entr" presetSubtype="0" fill="hold"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dissolve">
                                      <p:cBhvr>
                                        <p:cTn id="46" dur="1000"/>
                                        <p:tgtEl>
                                          <p:spTgt spid="36"/>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dissolve">
                                      <p:cBhvr>
                                        <p:cTn id="49" dur="1000"/>
                                        <p:tgtEl>
                                          <p:spTgt spid="3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dissolve">
                                      <p:cBhvr>
                                        <p:cTn id="54" dur="1000"/>
                                        <p:tgtEl>
                                          <p:spTgt spid="13"/>
                                        </p:tgtEl>
                                      </p:cBhvr>
                                    </p:animEffect>
                                  </p:childTnLst>
                                </p:cTn>
                              </p:par>
                              <p:par>
                                <p:cTn id="55" presetID="1"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9" presetClass="entr" presetSubtype="0" fill="hold" nodeType="with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dissolve">
                                      <p:cBhvr>
                                        <p:cTn id="59" dur="1000"/>
                                        <p:tgtEl>
                                          <p:spTgt spid="12"/>
                                        </p:tgtEl>
                                      </p:cBhvr>
                                    </p:animEffect>
                                  </p:childTnLst>
                                </p:cTn>
                              </p:par>
                              <p:par>
                                <p:cTn id="60" presetID="9" presetClass="entr" presetSubtype="0" fill="hold"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dissolve">
                                      <p:cBhvr>
                                        <p:cTn id="62" dur="1000"/>
                                        <p:tgtEl>
                                          <p:spTgt spid="11"/>
                                        </p:tgtEl>
                                      </p:cBhvr>
                                    </p:animEffect>
                                  </p:childTnLst>
                                </p:cTn>
                              </p:par>
                              <p:par>
                                <p:cTn id="63" presetID="9" presetClass="entr" presetSubtype="0" fill="hold"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dissolve">
                                      <p:cBhvr>
                                        <p:cTn id="65" dur="1000"/>
                                        <p:tgtEl>
                                          <p:spTgt spid="2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dissolve">
                                      <p:cBhvr>
                                        <p:cTn id="68" dur="1000"/>
                                        <p:tgtEl>
                                          <p:spTgt spid="25"/>
                                        </p:tgtEl>
                                      </p:cBhvr>
                                    </p:animEffect>
                                  </p:childTnLst>
                                </p:cTn>
                              </p:par>
                              <p:par>
                                <p:cTn id="69" presetID="9"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dissolve">
                                      <p:cBhvr>
                                        <p:cTn id="71" dur="1000"/>
                                        <p:tgtEl>
                                          <p:spTgt spid="26"/>
                                        </p:tgtEl>
                                      </p:cBhvr>
                                    </p:animEffect>
                                  </p:childTnLst>
                                </p:cTn>
                              </p:par>
                              <p:par>
                                <p:cTn id="72" presetID="9" presetClass="entr" presetSubtype="0" fill="hold" nodeType="with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dissolve">
                                      <p:cBhvr>
                                        <p:cTn id="74" dur="1000"/>
                                        <p:tgtEl>
                                          <p:spTgt spid="29"/>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dissolve">
                                      <p:cBhvr>
                                        <p:cTn id="77" dur="1000"/>
                                        <p:tgtEl>
                                          <p:spTgt spid="30"/>
                                        </p:tgtEl>
                                      </p:cBhvr>
                                    </p:animEffect>
                                  </p:childTnLst>
                                </p:cTn>
                              </p:par>
                              <p:par>
                                <p:cTn id="78" presetID="9" presetClass="entr" presetSubtype="0" fill="hold" grpId="1" nodeType="with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dissolve">
                                      <p:cBhvr>
                                        <p:cTn id="80" dur="1000"/>
                                        <p:tgtEl>
                                          <p:spTgt spid="30"/>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dissolve">
                                      <p:cBhvr>
                                        <p:cTn id="83" dur="1000"/>
                                        <p:tgtEl>
                                          <p:spTgt spid="27"/>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dissolve">
                                      <p:cBhvr>
                                        <p:cTn id="86" dur="1000"/>
                                        <p:tgtEl>
                                          <p:spTgt spid="35"/>
                                        </p:tgtEl>
                                      </p:cBhvr>
                                    </p:animEffect>
                                  </p:childTnLst>
                                </p:cTn>
                              </p:par>
                              <p:par>
                                <p:cTn id="87" presetID="1" presetClass="entr" presetSubtype="0" fill="hold" nodeType="withEffect">
                                  <p:stCondLst>
                                    <p:cond delay="0"/>
                                  </p:stCondLst>
                                  <p:childTnLst>
                                    <p:set>
                                      <p:cBhvr>
                                        <p:cTn id="88" dur="1" fill="hold">
                                          <p:stCondLst>
                                            <p:cond delay="0"/>
                                          </p:stCondLst>
                                        </p:cTn>
                                        <p:tgtEl>
                                          <p:spTgt spid="1026"/>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39"/>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02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3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55"/>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9"/>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5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2" grpId="0" animBg="1"/>
      <p:bldP spid="25" grpId="0" animBg="1"/>
      <p:bldP spid="27" grpId="0" animBg="1"/>
      <p:bldP spid="30" grpId="0" animBg="1"/>
      <p:bldP spid="30" grpId="1" animBg="1"/>
      <p:bldP spid="32" grpId="0" animBg="1"/>
      <p:bldP spid="34" grpId="0"/>
      <p:bldP spid="35" grpId="0" animBg="1"/>
      <p:bldP spid="37"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Sector Skill Council</a:t>
            </a:r>
            <a:endParaRPr lang="en-US" dirty="0"/>
          </a:p>
        </p:txBody>
      </p:sp>
      <p:sp>
        <p:nvSpPr>
          <p:cNvPr id="3" name="Content Placeholder 2"/>
          <p:cNvSpPr>
            <a:spLocks noGrp="1"/>
          </p:cNvSpPr>
          <p:nvPr>
            <p:ph idx="1"/>
          </p:nvPr>
        </p:nvSpPr>
        <p:spPr/>
        <p:txBody>
          <a:bodyPr>
            <a:normAutofit lnSpcReduction="10000"/>
          </a:bodyPr>
          <a:lstStyle/>
          <a:p>
            <a:r>
              <a:rPr lang="en-US" b="1" dirty="0" smtClean="0"/>
              <a:t>Sector Skills Councils</a:t>
            </a:r>
            <a:r>
              <a:rPr lang="en-US" dirty="0" smtClean="0"/>
              <a:t> (SSCs) employer-led organisations that cover specific economic sectors.  They have four key goals:</a:t>
            </a:r>
          </a:p>
          <a:p>
            <a:pPr lvl="1"/>
            <a:r>
              <a:rPr lang="en-US" dirty="0" smtClean="0"/>
              <a:t>to reduce skills gaps and shortages</a:t>
            </a:r>
          </a:p>
          <a:p>
            <a:pPr lvl="1"/>
            <a:r>
              <a:rPr lang="en-US" dirty="0" smtClean="0"/>
              <a:t>to improve productivity</a:t>
            </a:r>
          </a:p>
          <a:p>
            <a:pPr lvl="1"/>
            <a:r>
              <a:rPr lang="en-US" dirty="0" smtClean="0"/>
              <a:t>to boost the skills of their sector workforces</a:t>
            </a:r>
          </a:p>
          <a:p>
            <a:pPr lvl="1"/>
            <a:r>
              <a:rPr lang="en-US" dirty="0" smtClean="0"/>
              <a:t>to improve learning supply.</a:t>
            </a:r>
          </a:p>
          <a:p>
            <a:r>
              <a:rPr lang="en-US" dirty="0" smtClean="0">
                <a:solidFill>
                  <a:srgbClr val="FF0000"/>
                </a:solidFill>
              </a:rPr>
              <a:t>Essentially these bodies have been created “By the Industry and For the Industry”</a:t>
            </a:r>
            <a:endParaRPr lang="en-US" dirty="0">
              <a:solidFill>
                <a:srgbClr val="FF0000"/>
              </a:solidFill>
            </a:endParaRPr>
          </a:p>
        </p:txBody>
      </p:sp>
    </p:spTree>
    <p:extLst>
      <p:ext uri="{BB962C8B-B14F-4D97-AF65-F5344CB8AC3E}">
        <p14:creationId xmlns:p14="http://schemas.microsoft.com/office/powerpoint/2010/main" val="151628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Capital Goods Sector Skill Council (CGSC)</a:t>
            </a:r>
            <a:endParaRPr lang="en-US" dirty="0"/>
          </a:p>
        </p:txBody>
      </p:sp>
      <p:sp>
        <p:nvSpPr>
          <p:cNvPr id="3" name="Content Placeholder 2"/>
          <p:cNvSpPr>
            <a:spLocks noGrp="1"/>
          </p:cNvSpPr>
          <p:nvPr>
            <p:ph idx="1"/>
          </p:nvPr>
        </p:nvSpPr>
        <p:spPr/>
        <p:txBody>
          <a:bodyPr/>
          <a:lstStyle/>
          <a:p>
            <a:endParaRPr lang="en-US" sz="2800" dirty="0" smtClean="0"/>
          </a:p>
          <a:p>
            <a:endParaRPr lang="en-US" sz="2800" dirty="0"/>
          </a:p>
          <a:p>
            <a:endParaRPr lang="en-US" sz="2800" dirty="0" smtClean="0"/>
          </a:p>
          <a:p>
            <a:pPr algn="just"/>
            <a:r>
              <a:rPr lang="en-US" sz="2800" dirty="0" smtClean="0"/>
              <a:t>Registered as a Society. </a:t>
            </a:r>
            <a:endParaRPr lang="en-US" sz="2800" dirty="0"/>
          </a:p>
          <a:p>
            <a:pPr algn="just"/>
            <a:r>
              <a:rPr lang="en-US" sz="2800" dirty="0" smtClean="0"/>
              <a:t>Promoted by FICCI and Co-promoted by DHI, with funding support from NSDC and industry.</a:t>
            </a:r>
          </a:p>
        </p:txBody>
      </p:sp>
      <p:pic>
        <p:nvPicPr>
          <p:cNvPr id="4" name="Picture 2" descr="E:\CGSC\Current Working Files\LOGO\Fina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1828800"/>
            <a:ext cx="1371600" cy="870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30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Segments</a:t>
            </a:r>
            <a:endParaRPr lang="en-US" dirty="0"/>
          </a:p>
        </p:txBody>
      </p:sp>
      <p:sp>
        <p:nvSpPr>
          <p:cNvPr id="3" name="Content Placeholder 2"/>
          <p:cNvSpPr>
            <a:spLocks noGrp="1"/>
          </p:cNvSpPr>
          <p:nvPr>
            <p:ph idx="1"/>
          </p:nvPr>
        </p:nvSpPr>
        <p:spPr/>
        <p:txBody>
          <a:bodyPr>
            <a:normAutofit lnSpcReduction="10000"/>
          </a:bodyPr>
          <a:lstStyle/>
          <a:p>
            <a:r>
              <a:rPr lang="en-US" dirty="0" smtClean="0"/>
              <a:t>Initial focus is on the following segments of Capital Goods Sector:</a:t>
            </a:r>
          </a:p>
          <a:p>
            <a:pPr lvl="1"/>
            <a:r>
              <a:rPr lang="en-US" dirty="0"/>
              <a:t>Machine </a:t>
            </a:r>
            <a:r>
              <a:rPr lang="en-US" dirty="0" smtClean="0"/>
              <a:t>Tools</a:t>
            </a:r>
          </a:p>
          <a:p>
            <a:pPr lvl="1"/>
            <a:r>
              <a:rPr lang="en-US" dirty="0" smtClean="0"/>
              <a:t>Process </a:t>
            </a:r>
            <a:r>
              <a:rPr lang="en-US" dirty="0"/>
              <a:t>Plant </a:t>
            </a:r>
            <a:r>
              <a:rPr lang="en-US" dirty="0" smtClean="0"/>
              <a:t>Equipment</a:t>
            </a:r>
          </a:p>
          <a:p>
            <a:pPr lvl="1"/>
            <a:r>
              <a:rPr lang="en-US" dirty="0" smtClean="0"/>
              <a:t>Dies </a:t>
            </a:r>
            <a:r>
              <a:rPr lang="en-US" dirty="0" err="1" smtClean="0"/>
              <a:t>Moulds</a:t>
            </a:r>
            <a:r>
              <a:rPr lang="en-US" dirty="0" smtClean="0"/>
              <a:t> </a:t>
            </a:r>
            <a:r>
              <a:rPr lang="en-US" dirty="0"/>
              <a:t>and Press </a:t>
            </a:r>
            <a:r>
              <a:rPr lang="en-US" dirty="0" smtClean="0"/>
              <a:t>Tools</a:t>
            </a:r>
          </a:p>
          <a:p>
            <a:pPr lvl="1"/>
            <a:r>
              <a:rPr lang="en-US" dirty="0" smtClean="0">
                <a:solidFill>
                  <a:srgbClr val="C00000"/>
                </a:solidFill>
              </a:rPr>
              <a:t>Plastic Machinery</a:t>
            </a:r>
          </a:p>
          <a:p>
            <a:pPr lvl="1"/>
            <a:r>
              <a:rPr lang="en-US" dirty="0" smtClean="0"/>
              <a:t>Textile Machinery</a:t>
            </a:r>
          </a:p>
          <a:p>
            <a:pPr lvl="1"/>
            <a:r>
              <a:rPr lang="en-US" dirty="0" smtClean="0"/>
              <a:t>Light Engineering </a:t>
            </a:r>
            <a:endParaRPr lang="en-US" dirty="0" smtClean="0"/>
          </a:p>
          <a:p>
            <a:pPr lvl="1"/>
            <a:r>
              <a:rPr lang="en-US" dirty="0" smtClean="0"/>
              <a:t>Power Equipment</a:t>
            </a:r>
          </a:p>
        </p:txBody>
      </p:sp>
      <p:cxnSp>
        <p:nvCxnSpPr>
          <p:cNvPr id="5" name="Straight Connector 4"/>
          <p:cNvCxnSpPr/>
          <p:nvPr/>
        </p:nvCxnSpPr>
        <p:spPr>
          <a:xfrm>
            <a:off x="1295400" y="4343400"/>
            <a:ext cx="25146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42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 presetClass="entr" presetSubtype="0" fill="hold" nodeType="withEffect">
                                  <p:stCondLst>
                                    <p:cond delay="500"/>
                                  </p:stCondLst>
                                  <p:childTnLst>
                                    <p:set>
                                      <p:cBhvr>
                                        <p:cTn id="25" dur="1" fill="hold">
                                          <p:stCondLst>
                                            <p:cond delay="0"/>
                                          </p:stCondLst>
                                        </p:cTn>
                                        <p:tgtEl>
                                          <p:spTgt spid="5"/>
                                        </p:tgtEl>
                                        <p:attrNameLst>
                                          <p:attrName>style.visibility</p:attrName>
                                        </p:attrNameLst>
                                      </p:cBhvr>
                                      <p:to>
                                        <p:strVal val="visible"/>
                                      </p:to>
                                    </p:set>
                                  </p:childTnLst>
                                </p:cTn>
                              </p:par>
                            </p:childTnLst>
                          </p:cTn>
                        </p:par>
                        <p:par>
                          <p:cTn id="26" fill="hold">
                            <p:stCondLst>
                              <p:cond delay="2500"/>
                            </p:stCondLst>
                            <p:childTnLst>
                              <p:par>
                                <p:cTn id="27" presetID="10" presetClass="entr" presetSubtype="0"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par>
                          <p:cTn id="30" fill="hold">
                            <p:stCondLst>
                              <p:cond delay="3000"/>
                            </p:stCondLst>
                            <p:childTnLst>
                              <p:par>
                                <p:cTn id="31" presetID="10" presetClass="entr" presetSubtype="0"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par>
                          <p:cTn id="34" fill="hold">
                            <p:stCondLst>
                              <p:cond delay="3500"/>
                            </p:stCondLst>
                            <p:childTnLst>
                              <p:par>
                                <p:cTn id="35" presetID="10"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Representation in SSC</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08113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876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graphicEl>
                                              <a:dgm id="{69BBA216-2311-4809-9B7C-86FC4DCE087B}"/>
                                            </p:graphicEl>
                                          </p:spTgt>
                                        </p:tgtEl>
                                        <p:attrNameLst>
                                          <p:attrName>style.visibility</p:attrName>
                                        </p:attrNameLst>
                                      </p:cBhvr>
                                      <p:to>
                                        <p:strVal val="visible"/>
                                      </p:to>
                                    </p:set>
                                    <p:animEffect transition="in" filter="blinds(horizontal)">
                                      <p:cBhvr>
                                        <p:cTn id="7" dur="500"/>
                                        <p:tgtEl>
                                          <p:spTgt spid="4">
                                            <p:graphicEl>
                                              <a:dgm id="{69BBA216-2311-4809-9B7C-86FC4DCE087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graphicEl>
                                              <a:dgm id="{12B2A234-36B7-4926-AC78-F35E4C20B9DA}"/>
                                            </p:graphicEl>
                                          </p:spTgt>
                                        </p:tgtEl>
                                        <p:attrNameLst>
                                          <p:attrName>style.visibility</p:attrName>
                                        </p:attrNameLst>
                                      </p:cBhvr>
                                      <p:to>
                                        <p:strVal val="visible"/>
                                      </p:to>
                                    </p:set>
                                    <p:animEffect transition="in" filter="blinds(horizontal)">
                                      <p:cBhvr>
                                        <p:cTn id="12" dur="500"/>
                                        <p:tgtEl>
                                          <p:spTgt spid="4">
                                            <p:graphicEl>
                                              <a:dgm id="{12B2A234-36B7-4926-AC78-F35E4C20B9D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graphicEl>
                                              <a:dgm id="{483E0830-EAF8-4792-8AED-6E352C61C6D2}"/>
                                            </p:graphicEl>
                                          </p:spTgt>
                                        </p:tgtEl>
                                        <p:attrNameLst>
                                          <p:attrName>style.visibility</p:attrName>
                                        </p:attrNameLst>
                                      </p:cBhvr>
                                      <p:to>
                                        <p:strVal val="visible"/>
                                      </p:to>
                                    </p:set>
                                    <p:animEffect transition="in" filter="blinds(horizontal)">
                                      <p:cBhvr>
                                        <p:cTn id="17" dur="500"/>
                                        <p:tgtEl>
                                          <p:spTgt spid="4">
                                            <p:graphicEl>
                                              <a:dgm id="{483E0830-EAF8-4792-8AED-6E352C61C6D2}"/>
                                            </p:graphic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4">
                                            <p:graphicEl>
                                              <a:dgm id="{B20B4FBC-7756-4C5B-B6A7-7A54AC50C776}"/>
                                            </p:graphicEl>
                                          </p:spTgt>
                                        </p:tgtEl>
                                        <p:attrNameLst>
                                          <p:attrName>style.visibility</p:attrName>
                                        </p:attrNameLst>
                                      </p:cBhvr>
                                      <p:to>
                                        <p:strVal val="visible"/>
                                      </p:to>
                                    </p:set>
                                    <p:animEffect transition="in" filter="blinds(horizontal)">
                                      <p:cBhvr>
                                        <p:cTn id="20" dur="500"/>
                                        <p:tgtEl>
                                          <p:spTgt spid="4">
                                            <p:graphicEl>
                                              <a:dgm id="{B20B4FBC-7756-4C5B-B6A7-7A54AC50C776}"/>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
                                            <p:graphicEl>
                                              <a:dgm id="{492382D9-1EC9-4899-9764-BC94E2ECA748}"/>
                                            </p:graphicEl>
                                          </p:spTgt>
                                        </p:tgtEl>
                                        <p:attrNameLst>
                                          <p:attrName>style.visibility</p:attrName>
                                        </p:attrNameLst>
                                      </p:cBhvr>
                                      <p:to>
                                        <p:strVal val="visible"/>
                                      </p:to>
                                    </p:set>
                                    <p:animEffect transition="in" filter="blinds(horizontal)">
                                      <p:cBhvr>
                                        <p:cTn id="25" dur="500"/>
                                        <p:tgtEl>
                                          <p:spTgt spid="4">
                                            <p:graphicEl>
                                              <a:dgm id="{492382D9-1EC9-4899-9764-BC94E2ECA748}"/>
                                            </p:graphic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
                                            <p:graphicEl>
                                              <a:dgm id="{5831C7E4-7BEB-4B1B-9AAD-6B4B0D522112}"/>
                                            </p:graphicEl>
                                          </p:spTgt>
                                        </p:tgtEl>
                                        <p:attrNameLst>
                                          <p:attrName>style.visibility</p:attrName>
                                        </p:attrNameLst>
                                      </p:cBhvr>
                                      <p:to>
                                        <p:strVal val="visible"/>
                                      </p:to>
                                    </p:set>
                                    <p:animEffect transition="in" filter="blinds(horizontal)">
                                      <p:cBhvr>
                                        <p:cTn id="28" dur="500"/>
                                        <p:tgtEl>
                                          <p:spTgt spid="4">
                                            <p:graphicEl>
                                              <a:dgm id="{5831C7E4-7BEB-4B1B-9AAD-6B4B0D522112}"/>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
                                            <p:graphicEl>
                                              <a:dgm id="{E128F40F-F8D7-40EF-A02F-3EFEF00326F5}"/>
                                            </p:graphicEl>
                                          </p:spTgt>
                                        </p:tgtEl>
                                        <p:attrNameLst>
                                          <p:attrName>style.visibility</p:attrName>
                                        </p:attrNameLst>
                                      </p:cBhvr>
                                      <p:to>
                                        <p:strVal val="visible"/>
                                      </p:to>
                                    </p:set>
                                    <p:animEffect transition="in" filter="blinds(horizontal)">
                                      <p:cBhvr>
                                        <p:cTn id="33" dur="500"/>
                                        <p:tgtEl>
                                          <p:spTgt spid="4">
                                            <p:graphicEl>
                                              <a:dgm id="{E128F40F-F8D7-40EF-A02F-3EFEF00326F5}"/>
                                            </p:graphic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4">
                                            <p:graphicEl>
                                              <a:dgm id="{8017D882-EEE8-463B-B4F3-7BD7EFA488C0}"/>
                                            </p:graphicEl>
                                          </p:spTgt>
                                        </p:tgtEl>
                                        <p:attrNameLst>
                                          <p:attrName>style.visibility</p:attrName>
                                        </p:attrNameLst>
                                      </p:cBhvr>
                                      <p:to>
                                        <p:strVal val="visible"/>
                                      </p:to>
                                    </p:set>
                                    <p:animEffect transition="in" filter="blinds(horizontal)">
                                      <p:cBhvr>
                                        <p:cTn id="36" dur="500"/>
                                        <p:tgtEl>
                                          <p:spTgt spid="4">
                                            <p:graphicEl>
                                              <a:dgm id="{8017D882-EEE8-463B-B4F3-7BD7EFA488C0}"/>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4">
                                            <p:graphicEl>
                                              <a:dgm id="{41767B1D-4A68-457E-81D5-94880E83B057}"/>
                                            </p:graphicEl>
                                          </p:spTgt>
                                        </p:tgtEl>
                                        <p:attrNameLst>
                                          <p:attrName>style.visibility</p:attrName>
                                        </p:attrNameLst>
                                      </p:cBhvr>
                                      <p:to>
                                        <p:strVal val="visible"/>
                                      </p:to>
                                    </p:set>
                                    <p:animEffect transition="in" filter="blinds(horizontal)">
                                      <p:cBhvr>
                                        <p:cTn id="41" dur="500"/>
                                        <p:tgtEl>
                                          <p:spTgt spid="4">
                                            <p:graphicEl>
                                              <a:dgm id="{41767B1D-4A68-457E-81D5-94880E83B057}"/>
                                            </p:graphicEl>
                                          </p:spTgt>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4">
                                            <p:graphicEl>
                                              <a:dgm id="{02C8BC39-CE8C-4950-BD5E-7260E8F5EE6C}"/>
                                            </p:graphicEl>
                                          </p:spTgt>
                                        </p:tgtEl>
                                        <p:attrNameLst>
                                          <p:attrName>style.visibility</p:attrName>
                                        </p:attrNameLst>
                                      </p:cBhvr>
                                      <p:to>
                                        <p:strVal val="visible"/>
                                      </p:to>
                                    </p:set>
                                    <p:animEffect transition="in" filter="blinds(horizontal)">
                                      <p:cBhvr>
                                        <p:cTn id="44" dur="500"/>
                                        <p:tgtEl>
                                          <p:spTgt spid="4">
                                            <p:graphicEl>
                                              <a:dgm id="{02C8BC39-CE8C-4950-BD5E-7260E8F5EE6C}"/>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
                                            <p:graphicEl>
                                              <a:dgm id="{9FB961FA-9FC1-4C53-A770-457D084AAEF3}"/>
                                            </p:graphicEl>
                                          </p:spTgt>
                                        </p:tgtEl>
                                        <p:attrNameLst>
                                          <p:attrName>style.visibility</p:attrName>
                                        </p:attrNameLst>
                                      </p:cBhvr>
                                      <p:to>
                                        <p:strVal val="visible"/>
                                      </p:to>
                                    </p:set>
                                    <p:animEffect transition="in" filter="blinds(horizontal)">
                                      <p:cBhvr>
                                        <p:cTn id="49" dur="500"/>
                                        <p:tgtEl>
                                          <p:spTgt spid="4">
                                            <p:graphicEl>
                                              <a:dgm id="{9FB961FA-9FC1-4C53-A770-457D084AAEF3}"/>
                                            </p:graphicEl>
                                          </p:spTgt>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4">
                                            <p:graphicEl>
                                              <a:dgm id="{17CE6EB5-76C8-41D4-8419-4B5C430BACB9}"/>
                                            </p:graphicEl>
                                          </p:spTgt>
                                        </p:tgtEl>
                                        <p:attrNameLst>
                                          <p:attrName>style.visibility</p:attrName>
                                        </p:attrNameLst>
                                      </p:cBhvr>
                                      <p:to>
                                        <p:strVal val="visible"/>
                                      </p:to>
                                    </p:set>
                                    <p:animEffect transition="in" filter="blinds(horizontal)">
                                      <p:cBhvr>
                                        <p:cTn id="52" dur="500"/>
                                        <p:tgtEl>
                                          <p:spTgt spid="4">
                                            <p:graphicEl>
                                              <a:dgm id="{17CE6EB5-76C8-41D4-8419-4B5C430BACB9}"/>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
                                            <p:graphicEl>
                                              <a:dgm id="{7162026C-A3D2-40D6-A58F-C050FEB6E256}"/>
                                            </p:graphicEl>
                                          </p:spTgt>
                                        </p:tgtEl>
                                        <p:attrNameLst>
                                          <p:attrName>style.visibility</p:attrName>
                                        </p:attrNameLst>
                                      </p:cBhvr>
                                      <p:to>
                                        <p:strVal val="visible"/>
                                      </p:to>
                                    </p:set>
                                    <p:animEffect transition="in" filter="blinds(horizontal)">
                                      <p:cBhvr>
                                        <p:cTn id="57" dur="500"/>
                                        <p:tgtEl>
                                          <p:spTgt spid="4">
                                            <p:graphicEl>
                                              <a:dgm id="{7162026C-A3D2-40D6-A58F-C050FEB6E256}"/>
                                            </p:graphicEl>
                                          </p:spTgt>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4">
                                            <p:graphicEl>
                                              <a:dgm id="{9BAD1E75-9940-4F60-9914-4B64FCA99995}"/>
                                            </p:graphicEl>
                                          </p:spTgt>
                                        </p:tgtEl>
                                        <p:attrNameLst>
                                          <p:attrName>style.visibility</p:attrName>
                                        </p:attrNameLst>
                                      </p:cBhvr>
                                      <p:to>
                                        <p:strVal val="visible"/>
                                      </p:to>
                                    </p:set>
                                    <p:animEffect transition="in" filter="blinds(horizontal)">
                                      <p:cBhvr>
                                        <p:cTn id="60" dur="500"/>
                                        <p:tgtEl>
                                          <p:spTgt spid="4">
                                            <p:graphicEl>
                                              <a:dgm id="{9BAD1E75-9940-4F60-9914-4B64FCA99995}"/>
                                            </p:graphicEl>
                                          </p:spTgt>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4">
                                            <p:graphicEl>
                                              <a:dgm id="{8CB4612D-81DE-4E4F-AF8E-60FA2746A60C}"/>
                                            </p:graphicEl>
                                          </p:spTgt>
                                        </p:tgtEl>
                                        <p:attrNameLst>
                                          <p:attrName>style.visibility</p:attrName>
                                        </p:attrNameLst>
                                      </p:cBhvr>
                                      <p:to>
                                        <p:strVal val="visible"/>
                                      </p:to>
                                    </p:set>
                                    <p:animEffect transition="in" filter="blinds(horizontal)">
                                      <p:cBhvr>
                                        <p:cTn id="63" dur="500"/>
                                        <p:tgtEl>
                                          <p:spTgt spid="4">
                                            <p:graphicEl>
                                              <a:dgm id="{8CB4612D-81DE-4E4F-AF8E-60FA2746A60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CGSC Governing Council</a:t>
            </a:r>
            <a:endParaRPr lang="en-US" sz="3600" dirty="0"/>
          </a:p>
        </p:txBody>
      </p:sp>
      <p:sp>
        <p:nvSpPr>
          <p:cNvPr id="3" name="Content Placeholder 2"/>
          <p:cNvSpPr>
            <a:spLocks noGrp="1"/>
          </p:cNvSpPr>
          <p:nvPr>
            <p:ph idx="1"/>
          </p:nvPr>
        </p:nvSpPr>
        <p:spPr/>
        <p:txBody>
          <a:bodyPr/>
          <a:lstStyle/>
          <a:p>
            <a:r>
              <a:rPr lang="en-US" dirty="0" smtClean="0"/>
              <a:t>Following organization's together form the Governing Council: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58982143"/>
              </p:ext>
            </p:extLst>
          </p:nvPr>
        </p:nvGraphicFramePr>
        <p:xfrm>
          <a:off x="762000" y="2971800"/>
          <a:ext cx="7620000" cy="2956560"/>
        </p:xfrm>
        <a:graphic>
          <a:graphicData uri="http://schemas.openxmlformats.org/drawingml/2006/table">
            <a:tbl>
              <a:tblPr firstRow="1" bandRow="1">
                <a:tableStyleId>{5FD0F851-EC5A-4D38-B0AD-8093EC10F338}</a:tableStyleId>
              </a:tblPr>
              <a:tblGrid>
                <a:gridCol w="1524000"/>
                <a:gridCol w="1524000"/>
                <a:gridCol w="1524000"/>
                <a:gridCol w="1524000"/>
                <a:gridCol w="1524000"/>
              </a:tblGrid>
              <a:tr h="579120">
                <a:tc>
                  <a:txBody>
                    <a:bodyPr/>
                    <a:lstStyle/>
                    <a:p>
                      <a:r>
                        <a:rPr lang="en-US" b="0" dirty="0" smtClean="0"/>
                        <a:t>L&amp;T</a:t>
                      </a:r>
                      <a:endParaRPr lang="en-US" b="0" dirty="0"/>
                    </a:p>
                  </a:txBody>
                  <a:tcPr/>
                </a:tc>
                <a:tc>
                  <a:txBody>
                    <a:bodyPr/>
                    <a:lstStyle/>
                    <a:p>
                      <a:r>
                        <a:rPr lang="en-US" b="0" dirty="0" smtClean="0"/>
                        <a:t>Thermax</a:t>
                      </a:r>
                      <a:endParaRPr lang="en-US" b="0" dirty="0"/>
                    </a:p>
                  </a:txBody>
                  <a:tcPr/>
                </a:tc>
                <a:tc>
                  <a:txBody>
                    <a:bodyPr/>
                    <a:lstStyle/>
                    <a:p>
                      <a:r>
                        <a:rPr lang="en-US" b="0" dirty="0" smtClean="0"/>
                        <a:t>Bharat Forge</a:t>
                      </a:r>
                      <a:endParaRPr lang="en-US" b="0" dirty="0"/>
                    </a:p>
                  </a:txBody>
                  <a:tcPr/>
                </a:tc>
                <a:tc>
                  <a:txBody>
                    <a:bodyPr/>
                    <a:lstStyle/>
                    <a:p>
                      <a:r>
                        <a:rPr lang="en-US" b="0" dirty="0" smtClean="0"/>
                        <a:t>BHEL</a:t>
                      </a:r>
                      <a:endParaRPr lang="en-US" b="0" dirty="0"/>
                    </a:p>
                  </a:txBody>
                  <a:tcPr/>
                </a:tc>
                <a:tc>
                  <a:txBody>
                    <a:bodyPr/>
                    <a:lstStyle/>
                    <a:p>
                      <a:r>
                        <a:rPr lang="en-US" b="0" dirty="0" smtClean="0"/>
                        <a:t>ALSTOM</a:t>
                      </a:r>
                      <a:endParaRPr lang="en-US" b="0" dirty="0"/>
                    </a:p>
                  </a:txBody>
                  <a:tcPr/>
                </a:tc>
              </a:tr>
              <a:tr h="579120">
                <a:tc>
                  <a:txBody>
                    <a:bodyPr/>
                    <a:lstStyle/>
                    <a:p>
                      <a:r>
                        <a:rPr lang="en-US" dirty="0" smtClean="0"/>
                        <a:t>HEC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GW Precision</a:t>
                      </a:r>
                    </a:p>
                    <a:p>
                      <a:endParaRPr lang="en-US" dirty="0"/>
                    </a:p>
                  </a:txBody>
                  <a:tcPr/>
                </a:tc>
                <a:tc>
                  <a:txBody>
                    <a:bodyPr/>
                    <a:lstStyle/>
                    <a:p>
                      <a:r>
                        <a:rPr lang="en-US" dirty="0" smtClean="0"/>
                        <a:t>HMT</a:t>
                      </a:r>
                      <a:endParaRPr lang="en-US" dirty="0"/>
                    </a:p>
                  </a:txBody>
                  <a:tcPr/>
                </a:tc>
                <a:tc>
                  <a:txBody>
                    <a:bodyPr/>
                    <a:lstStyle/>
                    <a:p>
                      <a:endParaRPr lang="en-US"/>
                    </a:p>
                  </a:txBody>
                  <a:tcPr/>
                </a:tc>
                <a:tc>
                  <a:txBody>
                    <a:bodyPr/>
                    <a:lstStyle/>
                    <a:p>
                      <a:endParaRPr lang="en-US"/>
                    </a:p>
                  </a:txBody>
                  <a:tcPr/>
                </a:tc>
              </a:tr>
              <a:tr h="579120">
                <a:tc>
                  <a:txBody>
                    <a:bodyPr/>
                    <a:lstStyle/>
                    <a:p>
                      <a:r>
                        <a:rPr lang="en-US" dirty="0" smtClean="0"/>
                        <a:t>IMTMA</a:t>
                      </a:r>
                      <a:endParaRPr lang="en-US" dirty="0"/>
                    </a:p>
                  </a:txBody>
                  <a:tcPr/>
                </a:tc>
                <a:tc>
                  <a:txBody>
                    <a:bodyPr/>
                    <a:lstStyle/>
                    <a:p>
                      <a:r>
                        <a:rPr lang="en-US" dirty="0" smtClean="0"/>
                        <a:t>PMMAI</a:t>
                      </a:r>
                      <a:endParaRPr lang="en-US" dirty="0"/>
                    </a:p>
                  </a:txBody>
                  <a:tcPr/>
                </a:tc>
                <a:tc>
                  <a:txBody>
                    <a:bodyPr/>
                    <a:lstStyle/>
                    <a:p>
                      <a:r>
                        <a:rPr lang="en-US" dirty="0" smtClean="0"/>
                        <a:t>PPMAI</a:t>
                      </a:r>
                      <a:endParaRPr lang="en-US" dirty="0"/>
                    </a:p>
                  </a:txBody>
                  <a:tcPr/>
                </a:tc>
                <a:tc>
                  <a:txBody>
                    <a:bodyPr/>
                    <a:lstStyle/>
                    <a:p>
                      <a:r>
                        <a:rPr lang="en-US" dirty="0" smtClean="0"/>
                        <a:t>TAGMA</a:t>
                      </a:r>
                      <a:endParaRPr lang="en-US" dirty="0"/>
                    </a:p>
                  </a:txBody>
                  <a:tcPr/>
                </a:tc>
                <a:tc>
                  <a:txBody>
                    <a:bodyPr/>
                    <a:lstStyle/>
                    <a:p>
                      <a:r>
                        <a:rPr lang="en-US" dirty="0" smtClean="0"/>
                        <a:t>TMMA</a:t>
                      </a:r>
                      <a:endParaRPr lang="en-US" dirty="0"/>
                    </a:p>
                  </a:txBody>
                  <a:tcPr/>
                </a:tc>
              </a:tr>
              <a:tr h="579120">
                <a:tc>
                  <a:txBody>
                    <a:bodyPr/>
                    <a:lstStyle/>
                    <a:p>
                      <a:r>
                        <a:rPr lang="en-US" dirty="0" smtClean="0"/>
                        <a:t>EEPC</a:t>
                      </a:r>
                      <a:endParaRPr lang="en-US" dirty="0"/>
                    </a:p>
                  </a:txBody>
                  <a:tcPr/>
                </a:tc>
                <a:tc>
                  <a:txBody>
                    <a:bodyPr/>
                    <a:lstStyle/>
                    <a:p>
                      <a:r>
                        <a:rPr lang="en-US" dirty="0" smtClean="0"/>
                        <a:t>ITAMMA</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r>
              <a:tr h="579120">
                <a:tc>
                  <a:txBody>
                    <a:bodyPr/>
                    <a:lstStyle/>
                    <a:p>
                      <a:r>
                        <a:rPr lang="en-US" dirty="0" smtClean="0"/>
                        <a:t>FICCI</a:t>
                      </a:r>
                      <a:endParaRPr lang="en-US" dirty="0"/>
                    </a:p>
                  </a:txBody>
                  <a:tcPr/>
                </a:tc>
                <a:tc>
                  <a:txBody>
                    <a:bodyPr/>
                    <a:lstStyle/>
                    <a:p>
                      <a:r>
                        <a:rPr lang="en-US" dirty="0" smtClean="0"/>
                        <a:t>DHI</a:t>
                      </a:r>
                      <a:endParaRPr lang="en-US" dirty="0"/>
                    </a:p>
                  </a:txBody>
                  <a:tcPr/>
                </a:tc>
                <a:tc>
                  <a:txBody>
                    <a:bodyPr/>
                    <a:lstStyle/>
                    <a:p>
                      <a:r>
                        <a:rPr lang="en-US" dirty="0" smtClean="0"/>
                        <a:t>IIT-Delhi</a:t>
                      </a:r>
                      <a:endParaRPr lang="en-US" dirty="0"/>
                    </a:p>
                  </a:txBody>
                  <a:tcPr/>
                </a:tc>
                <a:tc>
                  <a:txBody>
                    <a:bodyPr/>
                    <a:lstStyle/>
                    <a:p>
                      <a:r>
                        <a:rPr lang="en-US" dirty="0" smtClean="0"/>
                        <a:t>NSDC</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8619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559</TotalTime>
  <Words>923</Words>
  <Application>Microsoft Office PowerPoint</Application>
  <PresentationFormat>On-screen Show (4:3)</PresentationFormat>
  <Paragraphs>192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Capital Goods Skills Council</vt:lpstr>
      <vt:lpstr>PowerPoint Presentation</vt:lpstr>
      <vt:lpstr>PowerPoint Presentation</vt:lpstr>
      <vt:lpstr>Structure of Skills Development</vt:lpstr>
      <vt:lpstr>What is a Sector Skill Council</vt:lpstr>
      <vt:lpstr>Capital Goods Sector Skill Council (CGSC)</vt:lpstr>
      <vt:lpstr>Key Segments</vt:lpstr>
      <vt:lpstr>Typical Representation in SSC</vt:lpstr>
      <vt:lpstr>CGSC Governing Council</vt:lpstr>
      <vt:lpstr>Members of Governing Council</vt:lpstr>
      <vt:lpstr>Objectives</vt:lpstr>
      <vt:lpstr>What are National Occupational Standards?</vt:lpstr>
      <vt:lpstr>What are NOS used for?</vt:lpstr>
      <vt:lpstr>Points to be kept in Mind</vt:lpstr>
      <vt:lpstr>Methodology Followed:  Development of Occupational Standards</vt:lpstr>
      <vt:lpstr>PowerPoint Presentation</vt:lpstr>
      <vt:lpstr>Industry Validations</vt:lpstr>
      <vt:lpstr>Skills Value Chain &amp; Challenges</vt:lpstr>
      <vt:lpstr> How will this Work</vt:lpstr>
      <vt:lpstr>Your Contribution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Inder Gahlaut</dc:creator>
  <cp:lastModifiedBy>Inder Gahlaut</cp:lastModifiedBy>
  <cp:revision>47</cp:revision>
  <dcterms:created xsi:type="dcterms:W3CDTF">2013-12-26T07:45:37Z</dcterms:created>
  <dcterms:modified xsi:type="dcterms:W3CDTF">2014-07-25T06:01:52Z</dcterms:modified>
</cp:coreProperties>
</file>