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36" r:id="rId2"/>
    <p:sldId id="341" r:id="rId3"/>
    <p:sldId id="342" r:id="rId4"/>
    <p:sldId id="376" r:id="rId5"/>
    <p:sldId id="375" r:id="rId6"/>
    <p:sldId id="363" r:id="rId7"/>
    <p:sldId id="338" r:id="rId8"/>
    <p:sldId id="371" r:id="rId9"/>
    <p:sldId id="373" r:id="rId10"/>
    <p:sldId id="374" r:id="rId11"/>
    <p:sldId id="352" r:id="rId12"/>
  </p:sldIdLst>
  <p:sldSz cx="9144000" cy="6858000" type="screen4x3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590" autoAdjust="0"/>
  </p:normalViewPr>
  <p:slideViewPr>
    <p:cSldViewPr>
      <p:cViewPr>
        <p:scale>
          <a:sx n="74" d="100"/>
          <a:sy n="74" d="100"/>
        </p:scale>
        <p:origin x="-1194" y="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419FD3-A42C-402A-BD6B-E117E05AFFD4}" type="datetimeFigureOut">
              <a:rPr lang="en-US" smtClean="0"/>
              <a:t>7/25/2014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9B63AB-BDAC-49BB-8C3F-6B5AC24DE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0194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3AC865-4C17-45FC-9348-B08D43430749}" type="datetimeFigureOut">
              <a:rPr lang="en-US" smtClean="0"/>
              <a:pPr/>
              <a:t>7/25/2014</a:t>
            </a:fld>
            <a:endParaRPr lang="en-GB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D7C298-7497-42BA-A282-E19B6231505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43175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3E37876-1ACF-4EC0-8BB5-571BE9A9CA08}" type="slidenum">
              <a:rPr lang="en-US" smtClean="0"/>
              <a:pPr eaLnBrk="1" hangingPunct="1"/>
              <a:t>1</a:t>
            </a:fld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85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29057" indent="-280406" defTabSz="89885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21626" indent="-224325" defTabSz="89885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70276" indent="-224325" defTabSz="89885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18927" indent="-224325" defTabSz="89885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67577" indent="-224325" defTabSz="89885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16227" indent="-224325" defTabSz="89885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64878" indent="-224325" defTabSz="89885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13528" indent="-224325" defTabSz="89885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F50D52E-3CF5-4347-A19E-04D6D05B42F9}" type="slidenum">
              <a:rPr lang="en-US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en-US" altLang="en-US" smtClean="0">
              <a:cs typeface="Arial" charset="0"/>
            </a:endParaRPr>
          </a:p>
        </p:txBody>
      </p:sp>
      <p:sp>
        <p:nvSpPr>
          <p:cNvPr id="31747" name="Rectangle 7"/>
          <p:cNvSpPr txBox="1">
            <a:spLocks noGrp="1" noChangeArrowheads="1"/>
          </p:cNvSpPr>
          <p:nvPr/>
        </p:nvSpPr>
        <p:spPr bwMode="auto">
          <a:xfrm>
            <a:off x="3884028" y="9446366"/>
            <a:ext cx="2972421" cy="49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13" tIns="45856" rIns="91713" bIns="45856" anchor="b"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F4DABF7-AD05-4A06-AFB4-3B09EC4AD55B}" type="slidenum">
              <a:rPr kumimoji="1" lang="en-US" altLang="ja-JP" i="1">
                <a:latin typeface="Calibri" pitchFamily="34" charset="0"/>
                <a:cs typeface="Arial" charset="0"/>
              </a:rPr>
              <a:pPr algn="r" eaLnBrk="1" hangingPunct="1">
                <a:spcBef>
                  <a:spcPct val="0"/>
                </a:spcBef>
              </a:pPr>
              <a:t>7</a:t>
            </a:fld>
            <a:endParaRPr kumimoji="1" lang="en-US" altLang="ja-JP" i="1">
              <a:latin typeface="Calibri" pitchFamily="34" charset="0"/>
              <a:cs typeface="Arial" charset="0"/>
            </a:endParaRPr>
          </a:p>
        </p:txBody>
      </p:sp>
      <p:sp>
        <p:nvSpPr>
          <p:cNvPr id="317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13" tIns="45856" rIns="91713" bIns="45856"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ja-JP" sz="1600"/>
              <a:t>India is migrating from a small M to a Big M paradigm. Even our SMEs have to move towards the Big M picture to be successful in Manufacturing. This means not only producing to a drawing but  also innovating, developing products, becoming a part of global supply chain etc.</a:t>
            </a:r>
            <a:endParaRPr lang="ja-JP" altLang="en-US" sz="160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0966B32-D509-492E-B7E6-C36E79F6733F}" type="slidenum">
              <a:rPr lang="en-US" smtClean="0"/>
              <a:pPr eaLnBrk="1" hangingPunct="1"/>
              <a:t>8</a:t>
            </a:fld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29057" indent="-2804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21626" indent="-224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70276" indent="-224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18927" indent="-224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67577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16227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64878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13528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D0A13B3-65A0-447C-BF1C-CA55686C5628}" type="slidenum">
              <a:rPr lang="en-US" altLang="en-US" smtClean="0"/>
              <a:pPr eaLnBrk="1" hangingPunct="1">
                <a:spcBef>
                  <a:spcPct val="0"/>
                </a:spcBef>
              </a:pPr>
              <a:t>9</a:t>
            </a:fld>
            <a:endParaRPr lang="en-US" alt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29057" indent="-2804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21626" indent="-224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70276" indent="-224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18927" indent="-224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67577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16227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64878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13528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D0A13B3-65A0-447C-BF1C-CA55686C5628}" type="slidenum">
              <a:rPr lang="en-US" altLang="en-US" smtClean="0"/>
              <a:pPr eaLnBrk="1" hangingPunct="1">
                <a:spcBef>
                  <a:spcPct val="0"/>
                </a:spcBef>
              </a:pPr>
              <a:t>10</a:t>
            </a:fld>
            <a:endParaRPr lang="en-US" alt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29057" indent="-2804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21626" indent="-224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70276" indent="-224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18927" indent="-224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67577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16227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64878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13528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D0A13B3-65A0-447C-BF1C-CA55686C5628}" type="slidenum">
              <a:rPr lang="en-US" altLang="en-US" smtClean="0"/>
              <a:pPr eaLnBrk="1" hangingPunct="1">
                <a:spcBef>
                  <a:spcPct val="0"/>
                </a:spcBef>
              </a:pPr>
              <a:t>11</a:t>
            </a:fld>
            <a:endParaRPr lang="en-US" alt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42910" y="142852"/>
            <a:ext cx="7858180" cy="565146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GB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1D6EE-96A3-4781-9299-FDFFBDE543D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en-GB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1D6EE-96A3-4781-9299-FDFFBDE543D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7858180" cy="565146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en-GB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1D6EE-96A3-4781-9299-FDFFBDE543D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688256"/>
          </a:xfrm>
        </p:spPr>
        <p:txBody>
          <a:bodyPr anchor="t"/>
          <a:lstStyle>
            <a:lvl1pPr algn="l">
              <a:defRPr sz="4000" b="1" cap="all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en-GB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1D6EE-96A3-4781-9299-FDFFBDE543D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7858180" cy="565146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en-GB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1D6EE-96A3-4781-9299-FDFFBDE543D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7858180" cy="565146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en-GB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1D6EE-96A3-4781-9299-FDFFBDE543D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1D6EE-96A3-4781-9299-FDFFBDE543D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en-GB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1D6EE-96A3-4781-9299-FDFFBDE543D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en-GB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1D6EE-96A3-4781-9299-FDFFBDE543D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7858180" cy="749812"/>
          </a:xfrm>
          <a:prstGeom prst="rect">
            <a:avLst/>
          </a:prstGeom>
        </p:spPr>
        <p:txBody>
          <a:bodyPr vert="horz" wrap="square" lIns="91440" tIns="36000" rIns="91440" bIns="36000" rtlCol="0" anchor="t" anchorCtr="0">
            <a:spAutoFit/>
          </a:bodyPr>
          <a:lstStyle/>
          <a:p>
            <a:r>
              <a:rPr lang="en-GB" dirty="0" smtClean="0"/>
              <a:t>Title</a:t>
            </a:r>
            <a:endParaRPr lang="en-GB" dirty="0"/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4283968" y="6407191"/>
            <a:ext cx="8175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ja-JP" b="1" dirty="0">
                <a:solidFill>
                  <a:srgbClr val="000066"/>
                </a:solidFill>
              </a:rPr>
              <a:t> </a:t>
            </a:r>
            <a:r>
              <a:rPr lang="en-GB" altLang="ja-JP" b="1" dirty="0">
                <a:solidFill>
                  <a:srgbClr val="000066"/>
                </a:solidFill>
              </a:rPr>
              <a:t>No </a:t>
            </a:r>
            <a:fld id="{46512D0D-D160-4B6F-993D-6F5CAA572F30}" type="slidenum">
              <a:rPr lang="en-GB" altLang="ja-JP" b="1">
                <a:solidFill>
                  <a:srgbClr val="000066"/>
                </a:solidFill>
              </a:rPr>
              <a:pPr algn="r">
                <a:spcBef>
                  <a:spcPct val="50000"/>
                </a:spcBef>
              </a:pPr>
              <a:t>‹#›</a:t>
            </a:fld>
            <a:endParaRPr lang="en-GB" altLang="ja-JP" b="1" dirty="0">
              <a:solidFill>
                <a:srgbClr val="000066"/>
              </a:solidFill>
            </a:endParaRPr>
          </a:p>
        </p:txBody>
      </p:sp>
      <p:pic>
        <p:nvPicPr>
          <p:cNvPr id="10" name="Picture 8" descr="CII logo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7812360" y="5739667"/>
            <a:ext cx="1022410" cy="667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6" y="5445224"/>
            <a:ext cx="1110292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683568" y="4149080"/>
            <a:ext cx="741682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Mr Ram Mohan &amp; Dr Sarita Nagpal</a:t>
            </a:r>
          </a:p>
          <a:p>
            <a:pPr algn="ctr"/>
            <a:r>
              <a:rPr lang="en-US" sz="3200" b="1" dirty="0" smtClean="0"/>
              <a:t>Presentation </a:t>
            </a:r>
            <a:r>
              <a:rPr lang="en-US" sz="3200" b="1" dirty="0" smtClean="0"/>
              <a:t>to PMMAI</a:t>
            </a:r>
          </a:p>
          <a:p>
            <a:pPr algn="ctr"/>
            <a:r>
              <a:rPr lang="en-US" sz="3200" b="1" dirty="0" smtClean="0"/>
              <a:t>25</a:t>
            </a:r>
            <a:r>
              <a:rPr lang="en-US" sz="3200" b="1" baseline="30000" dirty="0" smtClean="0"/>
              <a:t>th</a:t>
            </a:r>
            <a:r>
              <a:rPr lang="en-US" sz="3200" b="1" dirty="0" smtClean="0"/>
              <a:t> July 2014</a:t>
            </a:r>
            <a:endParaRPr lang="en-US" sz="3200" b="1" dirty="0"/>
          </a:p>
        </p:txBody>
      </p:sp>
      <p:pic>
        <p:nvPicPr>
          <p:cNvPr id="1741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432" y="404664"/>
            <a:ext cx="270510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79512" y="2564904"/>
            <a:ext cx="87849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CII’s </a:t>
            </a:r>
            <a:r>
              <a:rPr lang="en-US" sz="3200" b="1" dirty="0"/>
              <a:t>New </a:t>
            </a:r>
            <a:r>
              <a:rPr lang="en-US" sz="3200" b="1" dirty="0" smtClean="0"/>
              <a:t>Manufacturing Sector initiative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575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2413248"/>
            <a:ext cx="8229600" cy="1591816"/>
          </a:xfrm>
        </p:spPr>
        <p:txBody>
          <a:bodyPr>
            <a:normAutofit fontScale="40000" lnSpcReduction="20000"/>
          </a:bodyPr>
          <a:lstStyle/>
          <a:p>
            <a:pPr marL="0" indent="0" algn="ctr" eaLnBrk="1" hangingPunct="1">
              <a:buNone/>
            </a:pPr>
            <a:r>
              <a:rPr lang="en-US" altLang="en-US" sz="13100" dirty="0" smtClean="0">
                <a:latin typeface="+mn-lt"/>
                <a:cs typeface="+mn-cs"/>
              </a:rPr>
              <a:t>New Ideas &amp; Discussions</a:t>
            </a:r>
            <a:r>
              <a:rPr lang="en-US" altLang="en-US" sz="19900" b="1" dirty="0" smtClean="0">
                <a:solidFill>
                  <a:srgbClr val="002060"/>
                </a:solidFill>
              </a:rPr>
              <a:t> 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endParaRPr lang="en-US" altLang="en-US" sz="13800" b="1" dirty="0" smtClean="0">
              <a:solidFill>
                <a:srgbClr val="002060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GTC 100 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84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GTC 100 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3768" y="2780928"/>
            <a:ext cx="399179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latin typeface="Trebuchet MS" pitchFamily="34" charset="0"/>
              </a:rPr>
              <a:t>Thank you!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93317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GTC100 Vision (2013-2014) 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76200" y="1772816"/>
            <a:ext cx="89916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000" b="1" i="1" dirty="0" smtClean="0">
                <a:solidFill>
                  <a:srgbClr val="002060"/>
                </a:solidFill>
                <a:latin typeface="Calibri" pitchFamily="34" charset="0"/>
              </a:rPr>
              <a:t>To </a:t>
            </a:r>
            <a:r>
              <a:rPr lang="en-US" sz="4000" b="1" i="1" dirty="0">
                <a:solidFill>
                  <a:srgbClr val="002060"/>
                </a:solidFill>
                <a:latin typeface="Calibri" pitchFamily="34" charset="0"/>
              </a:rPr>
              <a:t>enable </a:t>
            </a:r>
            <a:r>
              <a:rPr lang="en-US" sz="4000" b="1" i="1" dirty="0" smtClean="0">
                <a:solidFill>
                  <a:srgbClr val="002060"/>
                </a:solidFill>
                <a:latin typeface="Calibri" pitchFamily="34" charset="0"/>
              </a:rPr>
              <a:t>small and mid-size companies</a:t>
            </a:r>
          </a:p>
          <a:p>
            <a:pPr algn="ctr" eaLnBrk="1" hangingPunct="1"/>
            <a:endParaRPr lang="en-US" sz="4000" b="1" i="1" dirty="0">
              <a:solidFill>
                <a:srgbClr val="002060"/>
              </a:solidFill>
              <a:latin typeface="Calibri" pitchFamily="34" charset="0"/>
            </a:endParaRPr>
          </a:p>
          <a:p>
            <a:pPr algn="ctr" eaLnBrk="1" hangingPunct="1"/>
            <a:r>
              <a:rPr lang="en-US" sz="4000" b="1" i="1" dirty="0" smtClean="0">
                <a:solidFill>
                  <a:srgbClr val="002060"/>
                </a:solidFill>
                <a:latin typeface="Calibri" pitchFamily="34" charset="0"/>
              </a:rPr>
              <a:t>to </a:t>
            </a:r>
            <a:r>
              <a:rPr lang="en-US" altLang="ja-JP" sz="4000" b="1" i="1" dirty="0">
                <a:solidFill>
                  <a:srgbClr val="002060"/>
                </a:solidFill>
                <a:latin typeface="Calibri" pitchFamily="34" charset="0"/>
              </a:rPr>
              <a:t>g</a:t>
            </a:r>
            <a:r>
              <a:rPr lang="en-US" altLang="ja-JP" sz="5400" b="1" i="1" dirty="0">
                <a:solidFill>
                  <a:srgbClr val="002060"/>
                </a:solidFill>
                <a:latin typeface="Calibri" pitchFamily="34" charset="0"/>
              </a:rPr>
              <a:t>r</a:t>
            </a:r>
            <a:r>
              <a:rPr lang="en-US" altLang="ja-JP" sz="7200" b="1" i="1" dirty="0">
                <a:solidFill>
                  <a:srgbClr val="002060"/>
                </a:solidFill>
                <a:latin typeface="Calibri" pitchFamily="34" charset="0"/>
              </a:rPr>
              <a:t>o</a:t>
            </a:r>
            <a:r>
              <a:rPr lang="en-US" altLang="ja-JP" sz="9600" b="1" i="1" dirty="0">
                <a:solidFill>
                  <a:srgbClr val="002060"/>
                </a:solidFill>
                <a:latin typeface="Calibri" pitchFamily="34" charset="0"/>
              </a:rPr>
              <a:t>w</a:t>
            </a:r>
            <a:r>
              <a:rPr lang="en-US" sz="4000" b="1" i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4000" b="1" i="1" dirty="0">
                <a:solidFill>
                  <a:srgbClr val="002060"/>
                </a:solidFill>
                <a:latin typeface="Calibri" pitchFamily="34" charset="0"/>
              </a:rPr>
              <a:t>to the next </a:t>
            </a:r>
            <a:r>
              <a:rPr lang="en-US" sz="4000" b="1" i="1" dirty="0" smtClean="0">
                <a:solidFill>
                  <a:srgbClr val="002060"/>
                </a:solidFill>
                <a:latin typeface="Calibri" pitchFamily="34" charset="0"/>
              </a:rPr>
              <a:t>level</a:t>
            </a:r>
            <a:endParaRPr lang="en-US" sz="4000" b="1" i="1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30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323528" y="4797152"/>
            <a:ext cx="8458200" cy="1524000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en-US" altLang="en-US" sz="2000" b="1" dirty="0" smtClean="0"/>
              <a:t>Project  launched on 4</a:t>
            </a:r>
            <a:r>
              <a:rPr lang="en-US" altLang="en-US" sz="2000" b="1" baseline="30000" dirty="0" smtClean="0"/>
              <a:t>th</a:t>
            </a:r>
            <a:r>
              <a:rPr lang="en-US" altLang="en-US" sz="2000" b="1" dirty="0" smtClean="0"/>
              <a:t> July 2013 in Bangalore,  in presence of </a:t>
            </a:r>
          </a:p>
          <a:p>
            <a:pPr marL="0" indent="0" algn="ctr">
              <a:buFont typeface="Arial" charset="0"/>
              <a:buNone/>
            </a:pPr>
            <a:r>
              <a:rPr lang="en-US" altLang="en-US" sz="2000" b="1" dirty="0" smtClean="0"/>
              <a:t>      Shri K H </a:t>
            </a:r>
            <a:r>
              <a:rPr lang="en-US" altLang="en-US" sz="2000" b="1" dirty="0" err="1" smtClean="0"/>
              <a:t>Muniyappa</a:t>
            </a:r>
            <a:r>
              <a:rPr lang="en-US" altLang="en-US" sz="2000" b="1" dirty="0" smtClean="0"/>
              <a:t>,  </a:t>
            </a:r>
            <a:r>
              <a:rPr lang="en-US" altLang="en-US" sz="2000" b="1" dirty="0" err="1" smtClean="0"/>
              <a:t>Hon'ble</a:t>
            </a:r>
            <a:r>
              <a:rPr lang="en-US" altLang="en-US" sz="2000" b="1" dirty="0" smtClean="0"/>
              <a:t> Minister of State, </a:t>
            </a:r>
          </a:p>
          <a:p>
            <a:pPr marL="0" indent="0" algn="ctr">
              <a:buFont typeface="Arial" charset="0"/>
              <a:buNone/>
            </a:pPr>
            <a:r>
              <a:rPr lang="en-US" altLang="en-US" sz="2000" b="1" dirty="0" smtClean="0"/>
              <a:t>Ministry of Micro, Small and Medium Enterprises </a:t>
            </a:r>
          </a:p>
        </p:txBody>
      </p:sp>
      <p:pic>
        <p:nvPicPr>
          <p:cNvPr id="1741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92695"/>
            <a:ext cx="6634100" cy="4104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762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GTC100 Launch : 4</a:t>
            </a:r>
            <a:r>
              <a:rPr lang="en-US" sz="32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July 2013, Bangalore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22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6477000" y="2667000"/>
            <a:ext cx="5334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39" name="AutoShape 3"/>
          <p:cNvSpPr>
            <a:spLocks noChangeArrowheads="1"/>
          </p:cNvSpPr>
          <p:nvPr/>
        </p:nvSpPr>
        <p:spPr bwMode="auto">
          <a:xfrm>
            <a:off x="5527675" y="1211263"/>
            <a:ext cx="3540125" cy="4960937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CCFF66"/>
              </a:gs>
              <a:gs pos="100000">
                <a:srgbClr val="FF7C8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52400" y="4572000"/>
            <a:ext cx="3702050" cy="1165225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000066"/>
                </a:solidFill>
              </a:rPr>
              <a:t>Employee Quality (TEI)</a:t>
            </a:r>
          </a:p>
          <a:p>
            <a:pPr>
              <a:buFontTx/>
              <a:buChar char="•"/>
            </a:pPr>
            <a:r>
              <a:rPr lang="en-US" sz="1400"/>
              <a:t> 3M</a:t>
            </a:r>
          </a:p>
          <a:p>
            <a:pPr>
              <a:buFontTx/>
              <a:buChar char="•"/>
            </a:pPr>
            <a:r>
              <a:rPr lang="en-US" sz="1400"/>
              <a:t> 5S</a:t>
            </a:r>
          </a:p>
          <a:p>
            <a:pPr>
              <a:buFontTx/>
              <a:buChar char="•"/>
            </a:pPr>
            <a:r>
              <a:rPr lang="en-US" sz="1400"/>
              <a:t> Safety Management</a:t>
            </a:r>
            <a:endParaRPr lang="en-US" sz="800"/>
          </a:p>
          <a:p>
            <a:pPr>
              <a:buFontTx/>
              <a:buChar char="•"/>
            </a:pPr>
            <a:r>
              <a:rPr lang="en-US" sz="1400"/>
              <a:t> Suggestion Scheme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 flipH="1">
            <a:off x="838200" y="3581400"/>
            <a:ext cx="3057525" cy="952500"/>
          </a:xfrm>
          <a:prstGeom prst="rect">
            <a:avLst/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000066"/>
                </a:solidFill>
              </a:rPr>
              <a:t>Equipment Quality</a:t>
            </a:r>
          </a:p>
          <a:p>
            <a:pPr>
              <a:buFontTx/>
              <a:buChar char="•"/>
            </a:pPr>
            <a:r>
              <a:rPr lang="en-US" sz="1400"/>
              <a:t> Model Machine</a:t>
            </a:r>
          </a:p>
          <a:p>
            <a:pPr>
              <a:buFontTx/>
              <a:buChar char="•"/>
            </a:pPr>
            <a:r>
              <a:rPr lang="en-US" sz="1400"/>
              <a:t> Breakdown Reduction</a:t>
            </a:r>
          </a:p>
          <a:p>
            <a:pPr>
              <a:buFontTx/>
              <a:buChar char="•"/>
            </a:pPr>
            <a:r>
              <a:rPr lang="en-US" sz="1400"/>
              <a:t> SMED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1371600" y="2667000"/>
            <a:ext cx="2482850" cy="952500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000066"/>
                </a:solidFill>
              </a:rPr>
              <a:t>Management System Quality</a:t>
            </a:r>
          </a:p>
          <a:p>
            <a:pPr>
              <a:buFontTx/>
              <a:buChar char="•"/>
            </a:pPr>
            <a:r>
              <a:rPr lang="en-US" sz="1400"/>
              <a:t> Shift Management</a:t>
            </a:r>
          </a:p>
          <a:p>
            <a:pPr>
              <a:buFontTx/>
              <a:buChar char="•"/>
            </a:pPr>
            <a:r>
              <a:rPr lang="en-US" sz="1400"/>
              <a:t> MIS - Key Indicators</a:t>
            </a:r>
          </a:p>
          <a:p>
            <a:pPr>
              <a:buFontTx/>
              <a:buChar char="•"/>
            </a:pPr>
            <a:r>
              <a:rPr lang="en-US" sz="1400"/>
              <a:t> Visual Factory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4222750" y="4365625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GB" sz="1400"/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1447800" y="1524000"/>
            <a:ext cx="2416175" cy="11652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000066"/>
                </a:solidFill>
              </a:rPr>
              <a:t>Product &amp; Plant Quality</a:t>
            </a:r>
          </a:p>
          <a:p>
            <a:pPr>
              <a:buFontTx/>
              <a:buChar char="•"/>
            </a:pPr>
            <a:r>
              <a:rPr lang="en-US" sz="1400"/>
              <a:t> Energy Audit</a:t>
            </a:r>
          </a:p>
          <a:p>
            <a:pPr>
              <a:buFontTx/>
              <a:buChar char="•"/>
            </a:pPr>
            <a:r>
              <a:rPr lang="en-US" sz="1400"/>
              <a:t> Cost management </a:t>
            </a:r>
          </a:p>
          <a:p>
            <a:pPr>
              <a:buFontTx/>
              <a:buChar char="•"/>
            </a:pPr>
            <a:r>
              <a:rPr lang="en-US" sz="1400"/>
              <a:t> Problem solving</a:t>
            </a:r>
          </a:p>
          <a:p>
            <a:pPr>
              <a:buFontTx/>
              <a:buChar char="•"/>
            </a:pPr>
            <a:r>
              <a:rPr lang="en-US" sz="1400"/>
              <a:t> Poka Yoke</a:t>
            </a: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3854450" y="1524000"/>
            <a:ext cx="4022725" cy="4281488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100000">
                <a:srgbClr val="FF993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3962400" y="4968875"/>
            <a:ext cx="10080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993300"/>
                </a:solidFill>
              </a:rPr>
              <a:t>Motivated </a:t>
            </a:r>
          </a:p>
          <a:p>
            <a:r>
              <a:rPr lang="en-US" sz="1400" b="1">
                <a:solidFill>
                  <a:srgbClr val="993300"/>
                </a:solidFill>
              </a:rPr>
              <a:t>Employees</a:t>
            </a: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3962400" y="3810000"/>
            <a:ext cx="11017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993300"/>
                </a:solidFill>
              </a:rPr>
              <a:t>Healthy</a:t>
            </a:r>
          </a:p>
          <a:p>
            <a:r>
              <a:rPr lang="en-US" sz="1400" b="1">
                <a:solidFill>
                  <a:srgbClr val="993300"/>
                </a:solidFill>
              </a:rPr>
              <a:t>Equipments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3962400" y="2781300"/>
            <a:ext cx="16398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993300"/>
                </a:solidFill>
              </a:rPr>
              <a:t>Good Management</a:t>
            </a:r>
          </a:p>
          <a:p>
            <a:r>
              <a:rPr lang="en-US" sz="1400" b="1">
                <a:solidFill>
                  <a:srgbClr val="993300"/>
                </a:solidFill>
              </a:rPr>
              <a:t> Practices</a:t>
            </a: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3962400" y="1757363"/>
            <a:ext cx="16716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993300"/>
                </a:solidFill>
              </a:rPr>
              <a:t>Reliable Quality &amp;</a:t>
            </a:r>
          </a:p>
          <a:p>
            <a:r>
              <a:rPr lang="en-US" sz="1400" b="1">
                <a:solidFill>
                  <a:srgbClr val="993300"/>
                </a:solidFill>
              </a:rPr>
              <a:t>Delivery at low cost</a:t>
            </a:r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 rot="-5400000">
            <a:off x="7275512" y="3465513"/>
            <a:ext cx="2212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Competitiveness</a:t>
            </a:r>
          </a:p>
        </p:txBody>
      </p:sp>
      <p:graphicFrame>
        <p:nvGraphicFramePr>
          <p:cNvPr id="14351" name="Object 15"/>
          <p:cNvGraphicFramePr>
            <a:graphicFrameLocks noChangeAspect="1"/>
          </p:cNvGraphicFramePr>
          <p:nvPr/>
        </p:nvGraphicFramePr>
        <p:xfrm>
          <a:off x="6096000" y="2895600"/>
          <a:ext cx="1290638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Clip" r:id="rId3" imgW="3452400" imgH="3458520" progId="MS_ClipArt_Gallery.2">
                  <p:embed/>
                </p:oleObj>
              </mc:Choice>
              <mc:Fallback>
                <p:oleObj name="Clip" r:id="rId3" imgW="3452400" imgH="34585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2895600"/>
                        <a:ext cx="1290638" cy="129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2" name="WordArt 16"/>
          <p:cNvSpPr>
            <a:spLocks noChangeArrowheads="1" noChangeShapeType="1" noTextEdit="1"/>
          </p:cNvSpPr>
          <p:nvPr/>
        </p:nvSpPr>
        <p:spPr bwMode="auto">
          <a:xfrm rot="5400000">
            <a:off x="6618288" y="2579687"/>
            <a:ext cx="304800" cy="32702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3600" i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80000"/>
                    </a:srgbClr>
                  </a:outerShdw>
                </a:effectLst>
                <a:latin typeface="Arial Black"/>
              </a:rPr>
              <a:t>P</a:t>
            </a:r>
          </a:p>
        </p:txBody>
      </p:sp>
      <p:sp>
        <p:nvSpPr>
          <p:cNvPr id="14353" name="WordArt 17"/>
          <p:cNvSpPr>
            <a:spLocks noChangeArrowheads="1" noChangeShapeType="1" noTextEdit="1"/>
          </p:cNvSpPr>
          <p:nvPr/>
        </p:nvSpPr>
        <p:spPr bwMode="auto">
          <a:xfrm rot="5400000">
            <a:off x="7380288" y="3341687"/>
            <a:ext cx="304800" cy="32702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3600" i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80000"/>
                    </a:srgbClr>
                  </a:outerShdw>
                </a:effectLst>
                <a:latin typeface="Arial Black"/>
              </a:rPr>
              <a:t>D</a:t>
            </a:r>
          </a:p>
        </p:txBody>
      </p:sp>
      <p:sp>
        <p:nvSpPr>
          <p:cNvPr id="14354" name="WordArt 18"/>
          <p:cNvSpPr>
            <a:spLocks noChangeArrowheads="1" noChangeShapeType="1" noTextEdit="1"/>
          </p:cNvSpPr>
          <p:nvPr/>
        </p:nvSpPr>
        <p:spPr bwMode="auto">
          <a:xfrm rot="5400000">
            <a:off x="6564313" y="4179887"/>
            <a:ext cx="304800" cy="32702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3600" i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80000"/>
                    </a:srgbClr>
                  </a:outerShdw>
                </a:effectLst>
                <a:latin typeface="Arial Black"/>
              </a:rPr>
              <a:t>C</a:t>
            </a:r>
          </a:p>
        </p:txBody>
      </p:sp>
      <p:sp>
        <p:nvSpPr>
          <p:cNvPr id="14355" name="WordArt 19"/>
          <p:cNvSpPr>
            <a:spLocks noChangeArrowheads="1" noChangeShapeType="1" noTextEdit="1"/>
          </p:cNvSpPr>
          <p:nvPr/>
        </p:nvSpPr>
        <p:spPr bwMode="auto">
          <a:xfrm rot="5400000">
            <a:off x="5780088" y="3341687"/>
            <a:ext cx="304800" cy="32702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3600" i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80000"/>
                    </a:srgbClr>
                  </a:outerShdw>
                </a:effectLst>
                <a:latin typeface="Arial Black"/>
              </a:rPr>
              <a:t>A</a:t>
            </a:r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2608263" y="352425"/>
            <a:ext cx="570861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3200" b="1" dirty="0">
                <a:solidFill>
                  <a:schemeClr val="tx2"/>
                </a:solidFill>
                <a:latin typeface="Tahoma" pitchFamily="34" charset="0"/>
              </a:rPr>
              <a:t>CII </a:t>
            </a:r>
            <a:r>
              <a:rPr lang="en-US" sz="3200" b="1" dirty="0" smtClean="0">
                <a:solidFill>
                  <a:schemeClr val="tx2"/>
                </a:solidFill>
                <a:latin typeface="Tahoma" pitchFamily="34" charset="0"/>
              </a:rPr>
              <a:t>Basic Cluster </a:t>
            </a:r>
            <a:r>
              <a:rPr lang="en-US" sz="3200" b="1" dirty="0">
                <a:solidFill>
                  <a:schemeClr val="tx2"/>
                </a:solidFill>
                <a:latin typeface="Tahoma" pitchFamily="34" charset="0"/>
              </a:rPr>
              <a:t>Roadmap</a:t>
            </a:r>
          </a:p>
        </p:txBody>
      </p:sp>
    </p:spTree>
    <p:extLst>
      <p:ext uri="{BB962C8B-B14F-4D97-AF65-F5344CB8AC3E}">
        <p14:creationId xmlns:p14="http://schemas.microsoft.com/office/powerpoint/2010/main" val="314621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nimBg="1" autoUpdateAnimBg="0"/>
      <p:bldP spid="14341" grpId="0" animBg="1" autoUpdateAnimBg="0"/>
      <p:bldP spid="14342" grpId="0" animBg="1" autoUpdateAnimBg="0"/>
      <p:bldP spid="14344" grpId="0" animBg="1" autoUpdateAnimBg="0"/>
      <p:bldP spid="14346" grpId="0" autoUpdateAnimBg="0"/>
      <p:bldP spid="14347" grpId="0" autoUpdateAnimBg="0"/>
      <p:bldP spid="14348" grpId="0" autoUpdateAnimBg="0"/>
      <p:bldP spid="14349" grpId="0" autoUpdateAnimBg="0"/>
      <p:bldP spid="14352" grpId="0" animBg="1"/>
      <p:bldP spid="14353" grpId="0" animBg="1"/>
      <p:bldP spid="14354" grpId="0" animBg="1"/>
      <p:bldP spid="1435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-211138" y="0"/>
            <a:ext cx="9355138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5" name="AutoShape 3"/>
          <p:cNvSpPr>
            <a:spLocks noChangeAspect="1" noChangeArrowheads="1" noTextEdit="1"/>
          </p:cNvSpPr>
          <p:nvPr/>
        </p:nvSpPr>
        <p:spPr bwMode="auto">
          <a:xfrm>
            <a:off x="-3124200" y="0"/>
            <a:ext cx="9759950" cy="609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-260350" y="398463"/>
            <a:ext cx="9344025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322263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/>
            <a:r>
              <a:rPr lang="en-US" b="1" dirty="0" smtClean="0">
                <a:latin typeface="+mj-lt"/>
              </a:rPr>
              <a:t>CII  Advanced Cluster </a:t>
            </a:r>
            <a:r>
              <a:rPr lang="en-US" b="1" dirty="0">
                <a:latin typeface="+mj-lt"/>
              </a:rPr>
              <a:t>Road Map </a:t>
            </a:r>
            <a:r>
              <a:rPr lang="en-US" b="1" dirty="0" smtClean="0">
                <a:latin typeface="+mj-lt"/>
              </a:rPr>
              <a:t>for Competitiveness</a:t>
            </a:r>
            <a:endParaRPr lang="en-US" sz="2000" dirty="0">
              <a:latin typeface="+mj-lt"/>
            </a:endParaRPr>
          </a:p>
        </p:txBody>
      </p:sp>
      <p:sp>
        <p:nvSpPr>
          <p:cNvPr id="33798" name="Freeform 6"/>
          <p:cNvSpPr>
            <a:spLocks/>
          </p:cNvSpPr>
          <p:nvPr/>
        </p:nvSpPr>
        <p:spPr bwMode="auto">
          <a:xfrm>
            <a:off x="2482850" y="2084388"/>
            <a:ext cx="322263" cy="200025"/>
          </a:xfrm>
          <a:custGeom>
            <a:avLst/>
            <a:gdLst>
              <a:gd name="T0" fmla="*/ 128 w 171"/>
              <a:gd name="T1" fmla="*/ 0 h 126"/>
              <a:gd name="T2" fmla="*/ 128 w 171"/>
              <a:gd name="T3" fmla="*/ 32 h 126"/>
              <a:gd name="T4" fmla="*/ 0 w 171"/>
              <a:gd name="T5" fmla="*/ 32 h 126"/>
              <a:gd name="T6" fmla="*/ 0 w 171"/>
              <a:gd name="T7" fmla="*/ 94 h 126"/>
              <a:gd name="T8" fmla="*/ 128 w 171"/>
              <a:gd name="T9" fmla="*/ 94 h 126"/>
              <a:gd name="T10" fmla="*/ 128 w 171"/>
              <a:gd name="T11" fmla="*/ 126 h 126"/>
              <a:gd name="T12" fmla="*/ 171 w 171"/>
              <a:gd name="T13" fmla="*/ 62 h 126"/>
              <a:gd name="T14" fmla="*/ 128 w 171"/>
              <a:gd name="T15" fmla="*/ 0 h 12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71"/>
              <a:gd name="T25" fmla="*/ 0 h 126"/>
              <a:gd name="T26" fmla="*/ 171 w 171"/>
              <a:gd name="T27" fmla="*/ 126 h 12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71" h="126">
                <a:moveTo>
                  <a:pt x="128" y="0"/>
                </a:moveTo>
                <a:lnTo>
                  <a:pt x="128" y="32"/>
                </a:lnTo>
                <a:lnTo>
                  <a:pt x="0" y="32"/>
                </a:lnTo>
                <a:lnTo>
                  <a:pt x="0" y="94"/>
                </a:lnTo>
                <a:lnTo>
                  <a:pt x="128" y="94"/>
                </a:lnTo>
                <a:lnTo>
                  <a:pt x="128" y="126"/>
                </a:lnTo>
                <a:lnTo>
                  <a:pt x="171" y="62"/>
                </a:lnTo>
                <a:lnTo>
                  <a:pt x="128" y="0"/>
                </a:lnTo>
                <a:close/>
              </a:path>
            </a:pathLst>
          </a:custGeom>
          <a:solidFill>
            <a:schemeClr val="tx1"/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799" name="Freeform 7"/>
          <p:cNvSpPr>
            <a:spLocks/>
          </p:cNvSpPr>
          <p:nvPr/>
        </p:nvSpPr>
        <p:spPr bwMode="auto">
          <a:xfrm>
            <a:off x="2482850" y="2305050"/>
            <a:ext cx="322263" cy="200025"/>
          </a:xfrm>
          <a:custGeom>
            <a:avLst/>
            <a:gdLst>
              <a:gd name="T0" fmla="*/ 128 w 171"/>
              <a:gd name="T1" fmla="*/ 0 h 126"/>
              <a:gd name="T2" fmla="*/ 128 w 171"/>
              <a:gd name="T3" fmla="*/ 32 h 126"/>
              <a:gd name="T4" fmla="*/ 0 w 171"/>
              <a:gd name="T5" fmla="*/ 32 h 126"/>
              <a:gd name="T6" fmla="*/ 0 w 171"/>
              <a:gd name="T7" fmla="*/ 94 h 126"/>
              <a:gd name="T8" fmla="*/ 128 w 171"/>
              <a:gd name="T9" fmla="*/ 94 h 126"/>
              <a:gd name="T10" fmla="*/ 128 w 171"/>
              <a:gd name="T11" fmla="*/ 126 h 126"/>
              <a:gd name="T12" fmla="*/ 171 w 171"/>
              <a:gd name="T13" fmla="*/ 62 h 126"/>
              <a:gd name="T14" fmla="*/ 128 w 171"/>
              <a:gd name="T15" fmla="*/ 0 h 12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71"/>
              <a:gd name="T25" fmla="*/ 0 h 126"/>
              <a:gd name="T26" fmla="*/ 171 w 171"/>
              <a:gd name="T27" fmla="*/ 126 h 12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71" h="126">
                <a:moveTo>
                  <a:pt x="128" y="0"/>
                </a:moveTo>
                <a:lnTo>
                  <a:pt x="128" y="32"/>
                </a:lnTo>
                <a:lnTo>
                  <a:pt x="0" y="32"/>
                </a:lnTo>
                <a:lnTo>
                  <a:pt x="0" y="94"/>
                </a:lnTo>
                <a:lnTo>
                  <a:pt x="128" y="94"/>
                </a:lnTo>
                <a:lnTo>
                  <a:pt x="128" y="126"/>
                </a:lnTo>
                <a:lnTo>
                  <a:pt x="171" y="62"/>
                </a:lnTo>
                <a:lnTo>
                  <a:pt x="128" y="0"/>
                </a:lnTo>
                <a:close/>
              </a:path>
            </a:pathLst>
          </a:custGeom>
          <a:solidFill>
            <a:schemeClr val="tx1"/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0" name="Freeform 8"/>
          <p:cNvSpPr>
            <a:spLocks/>
          </p:cNvSpPr>
          <p:nvPr/>
        </p:nvSpPr>
        <p:spPr bwMode="auto">
          <a:xfrm>
            <a:off x="2482850" y="2505075"/>
            <a:ext cx="322263" cy="200025"/>
          </a:xfrm>
          <a:custGeom>
            <a:avLst/>
            <a:gdLst>
              <a:gd name="T0" fmla="*/ 128 w 171"/>
              <a:gd name="T1" fmla="*/ 0 h 126"/>
              <a:gd name="T2" fmla="*/ 128 w 171"/>
              <a:gd name="T3" fmla="*/ 31 h 126"/>
              <a:gd name="T4" fmla="*/ 0 w 171"/>
              <a:gd name="T5" fmla="*/ 31 h 126"/>
              <a:gd name="T6" fmla="*/ 0 w 171"/>
              <a:gd name="T7" fmla="*/ 94 h 126"/>
              <a:gd name="T8" fmla="*/ 128 w 171"/>
              <a:gd name="T9" fmla="*/ 94 h 126"/>
              <a:gd name="T10" fmla="*/ 128 w 171"/>
              <a:gd name="T11" fmla="*/ 126 h 126"/>
              <a:gd name="T12" fmla="*/ 171 w 171"/>
              <a:gd name="T13" fmla="*/ 62 h 126"/>
              <a:gd name="T14" fmla="*/ 128 w 171"/>
              <a:gd name="T15" fmla="*/ 0 h 12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71"/>
              <a:gd name="T25" fmla="*/ 0 h 126"/>
              <a:gd name="T26" fmla="*/ 171 w 171"/>
              <a:gd name="T27" fmla="*/ 126 h 12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71" h="126">
                <a:moveTo>
                  <a:pt x="128" y="0"/>
                </a:moveTo>
                <a:lnTo>
                  <a:pt x="128" y="31"/>
                </a:lnTo>
                <a:lnTo>
                  <a:pt x="0" y="31"/>
                </a:lnTo>
                <a:lnTo>
                  <a:pt x="0" y="94"/>
                </a:lnTo>
                <a:lnTo>
                  <a:pt x="128" y="94"/>
                </a:lnTo>
                <a:lnTo>
                  <a:pt x="128" y="126"/>
                </a:lnTo>
                <a:lnTo>
                  <a:pt x="171" y="62"/>
                </a:lnTo>
                <a:lnTo>
                  <a:pt x="128" y="0"/>
                </a:lnTo>
                <a:close/>
              </a:path>
            </a:pathLst>
          </a:custGeom>
          <a:solidFill>
            <a:schemeClr val="tx1"/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1" name="Line 9"/>
          <p:cNvSpPr>
            <a:spLocks noChangeShapeType="1"/>
          </p:cNvSpPr>
          <p:nvPr/>
        </p:nvSpPr>
        <p:spPr bwMode="auto">
          <a:xfrm>
            <a:off x="-152400" y="914400"/>
            <a:ext cx="9340850" cy="1588"/>
          </a:xfrm>
          <a:prstGeom prst="line">
            <a:avLst/>
          </a:prstGeom>
          <a:noFill/>
          <a:ln w="8001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2" name="Line 10"/>
          <p:cNvSpPr>
            <a:spLocks noChangeShapeType="1"/>
          </p:cNvSpPr>
          <p:nvPr/>
        </p:nvSpPr>
        <p:spPr bwMode="auto">
          <a:xfrm>
            <a:off x="-152400" y="1171575"/>
            <a:ext cx="9340850" cy="1588"/>
          </a:xfrm>
          <a:prstGeom prst="line">
            <a:avLst/>
          </a:prstGeom>
          <a:noFill/>
          <a:ln w="8001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866775" y="838200"/>
            <a:ext cx="8537575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962025" y="885825"/>
            <a:ext cx="6540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100" b="1">
                <a:latin typeface="Arial" charset="0"/>
              </a:rPr>
              <a:t>Input</a:t>
            </a:r>
            <a:endParaRPr lang="en-US">
              <a:latin typeface="Arial" charset="0"/>
            </a:endParaRPr>
          </a:p>
        </p:txBody>
      </p:sp>
      <p:sp>
        <p:nvSpPr>
          <p:cNvPr id="33805" name="Rectangle 13"/>
          <p:cNvSpPr>
            <a:spLocks noChangeArrowheads="1"/>
          </p:cNvSpPr>
          <p:nvPr/>
        </p:nvSpPr>
        <p:spPr bwMode="auto">
          <a:xfrm>
            <a:off x="1928813" y="885825"/>
            <a:ext cx="42370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100" b="1">
                <a:latin typeface="Arial" charset="0"/>
              </a:rPr>
              <a:t>                   Process             Result</a:t>
            </a:r>
            <a:endParaRPr lang="en-US">
              <a:latin typeface="Arial" charset="0"/>
            </a:endParaRPr>
          </a:p>
        </p:txBody>
      </p:sp>
      <p:sp>
        <p:nvSpPr>
          <p:cNvPr id="33806" name="Rectangle 14"/>
          <p:cNvSpPr>
            <a:spLocks noChangeArrowheads="1"/>
          </p:cNvSpPr>
          <p:nvPr/>
        </p:nvSpPr>
        <p:spPr bwMode="auto">
          <a:xfrm>
            <a:off x="6761163" y="885825"/>
            <a:ext cx="197802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100" b="1">
                <a:latin typeface="Arial" charset="0"/>
              </a:rPr>
              <a:t>               Impact</a:t>
            </a:r>
            <a:endParaRPr lang="en-US">
              <a:latin typeface="Arial" charset="0"/>
            </a:endParaRPr>
          </a:p>
        </p:txBody>
      </p:sp>
      <p:sp>
        <p:nvSpPr>
          <p:cNvPr id="33807" name="Freeform 15"/>
          <p:cNvSpPr>
            <a:spLocks/>
          </p:cNvSpPr>
          <p:nvPr/>
        </p:nvSpPr>
        <p:spPr bwMode="auto">
          <a:xfrm>
            <a:off x="2482850" y="2705100"/>
            <a:ext cx="322263" cy="198438"/>
          </a:xfrm>
          <a:custGeom>
            <a:avLst/>
            <a:gdLst>
              <a:gd name="T0" fmla="*/ 128 w 171"/>
              <a:gd name="T1" fmla="*/ 0 h 125"/>
              <a:gd name="T2" fmla="*/ 128 w 171"/>
              <a:gd name="T3" fmla="*/ 31 h 125"/>
              <a:gd name="T4" fmla="*/ 0 w 171"/>
              <a:gd name="T5" fmla="*/ 31 h 125"/>
              <a:gd name="T6" fmla="*/ 0 w 171"/>
              <a:gd name="T7" fmla="*/ 94 h 125"/>
              <a:gd name="T8" fmla="*/ 128 w 171"/>
              <a:gd name="T9" fmla="*/ 94 h 125"/>
              <a:gd name="T10" fmla="*/ 128 w 171"/>
              <a:gd name="T11" fmla="*/ 125 h 125"/>
              <a:gd name="T12" fmla="*/ 171 w 171"/>
              <a:gd name="T13" fmla="*/ 62 h 125"/>
              <a:gd name="T14" fmla="*/ 128 w 171"/>
              <a:gd name="T15" fmla="*/ 0 h 12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71"/>
              <a:gd name="T25" fmla="*/ 0 h 125"/>
              <a:gd name="T26" fmla="*/ 171 w 171"/>
              <a:gd name="T27" fmla="*/ 125 h 12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71" h="125">
                <a:moveTo>
                  <a:pt x="128" y="0"/>
                </a:moveTo>
                <a:lnTo>
                  <a:pt x="128" y="31"/>
                </a:lnTo>
                <a:lnTo>
                  <a:pt x="0" y="31"/>
                </a:lnTo>
                <a:lnTo>
                  <a:pt x="0" y="94"/>
                </a:lnTo>
                <a:lnTo>
                  <a:pt x="128" y="94"/>
                </a:lnTo>
                <a:lnTo>
                  <a:pt x="128" y="125"/>
                </a:lnTo>
                <a:lnTo>
                  <a:pt x="171" y="62"/>
                </a:lnTo>
                <a:lnTo>
                  <a:pt x="128" y="0"/>
                </a:lnTo>
                <a:close/>
              </a:path>
            </a:pathLst>
          </a:custGeom>
          <a:solidFill>
            <a:schemeClr val="tx1"/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8" name="Freeform 16"/>
          <p:cNvSpPr>
            <a:spLocks/>
          </p:cNvSpPr>
          <p:nvPr/>
        </p:nvSpPr>
        <p:spPr bwMode="auto">
          <a:xfrm>
            <a:off x="4306888" y="2105025"/>
            <a:ext cx="322262" cy="200025"/>
          </a:xfrm>
          <a:custGeom>
            <a:avLst/>
            <a:gdLst>
              <a:gd name="T0" fmla="*/ 129 w 171"/>
              <a:gd name="T1" fmla="*/ 0 h 126"/>
              <a:gd name="T2" fmla="*/ 129 w 171"/>
              <a:gd name="T3" fmla="*/ 32 h 126"/>
              <a:gd name="T4" fmla="*/ 0 w 171"/>
              <a:gd name="T5" fmla="*/ 32 h 126"/>
              <a:gd name="T6" fmla="*/ 0 w 171"/>
              <a:gd name="T7" fmla="*/ 94 h 126"/>
              <a:gd name="T8" fmla="*/ 129 w 171"/>
              <a:gd name="T9" fmla="*/ 94 h 126"/>
              <a:gd name="T10" fmla="*/ 129 w 171"/>
              <a:gd name="T11" fmla="*/ 126 h 126"/>
              <a:gd name="T12" fmla="*/ 171 w 171"/>
              <a:gd name="T13" fmla="*/ 62 h 126"/>
              <a:gd name="T14" fmla="*/ 129 w 171"/>
              <a:gd name="T15" fmla="*/ 0 h 12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71"/>
              <a:gd name="T25" fmla="*/ 0 h 126"/>
              <a:gd name="T26" fmla="*/ 171 w 171"/>
              <a:gd name="T27" fmla="*/ 126 h 12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71" h="126">
                <a:moveTo>
                  <a:pt x="129" y="0"/>
                </a:moveTo>
                <a:lnTo>
                  <a:pt x="129" y="32"/>
                </a:lnTo>
                <a:lnTo>
                  <a:pt x="0" y="32"/>
                </a:lnTo>
                <a:lnTo>
                  <a:pt x="0" y="94"/>
                </a:lnTo>
                <a:lnTo>
                  <a:pt x="129" y="94"/>
                </a:lnTo>
                <a:lnTo>
                  <a:pt x="129" y="126"/>
                </a:lnTo>
                <a:lnTo>
                  <a:pt x="171" y="62"/>
                </a:lnTo>
                <a:lnTo>
                  <a:pt x="129" y="0"/>
                </a:lnTo>
                <a:close/>
              </a:path>
            </a:pathLst>
          </a:custGeom>
          <a:solidFill>
            <a:schemeClr val="tx1"/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9" name="Freeform 17"/>
          <p:cNvSpPr>
            <a:spLocks/>
          </p:cNvSpPr>
          <p:nvPr/>
        </p:nvSpPr>
        <p:spPr bwMode="auto">
          <a:xfrm>
            <a:off x="4306888" y="2305050"/>
            <a:ext cx="322262" cy="200025"/>
          </a:xfrm>
          <a:custGeom>
            <a:avLst/>
            <a:gdLst>
              <a:gd name="T0" fmla="*/ 129 w 171"/>
              <a:gd name="T1" fmla="*/ 0 h 126"/>
              <a:gd name="T2" fmla="*/ 129 w 171"/>
              <a:gd name="T3" fmla="*/ 32 h 126"/>
              <a:gd name="T4" fmla="*/ 0 w 171"/>
              <a:gd name="T5" fmla="*/ 32 h 126"/>
              <a:gd name="T6" fmla="*/ 0 w 171"/>
              <a:gd name="T7" fmla="*/ 94 h 126"/>
              <a:gd name="T8" fmla="*/ 129 w 171"/>
              <a:gd name="T9" fmla="*/ 94 h 126"/>
              <a:gd name="T10" fmla="*/ 129 w 171"/>
              <a:gd name="T11" fmla="*/ 126 h 126"/>
              <a:gd name="T12" fmla="*/ 171 w 171"/>
              <a:gd name="T13" fmla="*/ 62 h 126"/>
              <a:gd name="T14" fmla="*/ 129 w 171"/>
              <a:gd name="T15" fmla="*/ 0 h 12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71"/>
              <a:gd name="T25" fmla="*/ 0 h 126"/>
              <a:gd name="T26" fmla="*/ 171 w 171"/>
              <a:gd name="T27" fmla="*/ 126 h 12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71" h="126">
                <a:moveTo>
                  <a:pt x="129" y="0"/>
                </a:moveTo>
                <a:lnTo>
                  <a:pt x="129" y="32"/>
                </a:lnTo>
                <a:lnTo>
                  <a:pt x="0" y="32"/>
                </a:lnTo>
                <a:lnTo>
                  <a:pt x="0" y="94"/>
                </a:lnTo>
                <a:lnTo>
                  <a:pt x="129" y="94"/>
                </a:lnTo>
                <a:lnTo>
                  <a:pt x="129" y="126"/>
                </a:lnTo>
                <a:lnTo>
                  <a:pt x="171" y="62"/>
                </a:lnTo>
                <a:lnTo>
                  <a:pt x="129" y="0"/>
                </a:lnTo>
                <a:close/>
              </a:path>
            </a:pathLst>
          </a:custGeom>
          <a:solidFill>
            <a:schemeClr val="tx1"/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0" name="Freeform 18"/>
          <p:cNvSpPr>
            <a:spLocks/>
          </p:cNvSpPr>
          <p:nvPr/>
        </p:nvSpPr>
        <p:spPr bwMode="auto">
          <a:xfrm>
            <a:off x="4306888" y="2505075"/>
            <a:ext cx="322262" cy="200025"/>
          </a:xfrm>
          <a:custGeom>
            <a:avLst/>
            <a:gdLst>
              <a:gd name="T0" fmla="*/ 129 w 171"/>
              <a:gd name="T1" fmla="*/ 0 h 126"/>
              <a:gd name="T2" fmla="*/ 129 w 171"/>
              <a:gd name="T3" fmla="*/ 31 h 126"/>
              <a:gd name="T4" fmla="*/ 0 w 171"/>
              <a:gd name="T5" fmla="*/ 31 h 126"/>
              <a:gd name="T6" fmla="*/ 0 w 171"/>
              <a:gd name="T7" fmla="*/ 94 h 126"/>
              <a:gd name="T8" fmla="*/ 129 w 171"/>
              <a:gd name="T9" fmla="*/ 94 h 126"/>
              <a:gd name="T10" fmla="*/ 129 w 171"/>
              <a:gd name="T11" fmla="*/ 126 h 126"/>
              <a:gd name="T12" fmla="*/ 171 w 171"/>
              <a:gd name="T13" fmla="*/ 62 h 126"/>
              <a:gd name="T14" fmla="*/ 129 w 171"/>
              <a:gd name="T15" fmla="*/ 0 h 12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71"/>
              <a:gd name="T25" fmla="*/ 0 h 126"/>
              <a:gd name="T26" fmla="*/ 171 w 171"/>
              <a:gd name="T27" fmla="*/ 126 h 12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71" h="126">
                <a:moveTo>
                  <a:pt x="129" y="0"/>
                </a:moveTo>
                <a:lnTo>
                  <a:pt x="129" y="31"/>
                </a:lnTo>
                <a:lnTo>
                  <a:pt x="0" y="31"/>
                </a:lnTo>
                <a:lnTo>
                  <a:pt x="0" y="94"/>
                </a:lnTo>
                <a:lnTo>
                  <a:pt x="129" y="94"/>
                </a:lnTo>
                <a:lnTo>
                  <a:pt x="129" y="126"/>
                </a:lnTo>
                <a:lnTo>
                  <a:pt x="171" y="62"/>
                </a:lnTo>
                <a:lnTo>
                  <a:pt x="129" y="0"/>
                </a:lnTo>
                <a:close/>
              </a:path>
            </a:pathLst>
          </a:custGeom>
          <a:solidFill>
            <a:schemeClr val="tx1"/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1" name="Freeform 19"/>
          <p:cNvSpPr>
            <a:spLocks/>
          </p:cNvSpPr>
          <p:nvPr/>
        </p:nvSpPr>
        <p:spPr bwMode="auto">
          <a:xfrm>
            <a:off x="4306888" y="2693988"/>
            <a:ext cx="322262" cy="198437"/>
          </a:xfrm>
          <a:custGeom>
            <a:avLst/>
            <a:gdLst>
              <a:gd name="T0" fmla="*/ 129 w 171"/>
              <a:gd name="T1" fmla="*/ 0 h 125"/>
              <a:gd name="T2" fmla="*/ 129 w 171"/>
              <a:gd name="T3" fmla="*/ 31 h 125"/>
              <a:gd name="T4" fmla="*/ 0 w 171"/>
              <a:gd name="T5" fmla="*/ 31 h 125"/>
              <a:gd name="T6" fmla="*/ 0 w 171"/>
              <a:gd name="T7" fmla="*/ 94 h 125"/>
              <a:gd name="T8" fmla="*/ 129 w 171"/>
              <a:gd name="T9" fmla="*/ 94 h 125"/>
              <a:gd name="T10" fmla="*/ 129 w 171"/>
              <a:gd name="T11" fmla="*/ 125 h 125"/>
              <a:gd name="T12" fmla="*/ 171 w 171"/>
              <a:gd name="T13" fmla="*/ 62 h 125"/>
              <a:gd name="T14" fmla="*/ 129 w 171"/>
              <a:gd name="T15" fmla="*/ 0 h 12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71"/>
              <a:gd name="T25" fmla="*/ 0 h 125"/>
              <a:gd name="T26" fmla="*/ 171 w 171"/>
              <a:gd name="T27" fmla="*/ 125 h 12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71" h="125">
                <a:moveTo>
                  <a:pt x="129" y="0"/>
                </a:moveTo>
                <a:lnTo>
                  <a:pt x="129" y="31"/>
                </a:lnTo>
                <a:lnTo>
                  <a:pt x="0" y="31"/>
                </a:lnTo>
                <a:lnTo>
                  <a:pt x="0" y="94"/>
                </a:lnTo>
                <a:lnTo>
                  <a:pt x="129" y="94"/>
                </a:lnTo>
                <a:lnTo>
                  <a:pt x="129" y="125"/>
                </a:lnTo>
                <a:lnTo>
                  <a:pt x="171" y="62"/>
                </a:lnTo>
                <a:lnTo>
                  <a:pt x="129" y="0"/>
                </a:lnTo>
                <a:close/>
              </a:path>
            </a:pathLst>
          </a:custGeom>
          <a:solidFill>
            <a:schemeClr val="tx1"/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2" name="Freeform 20"/>
          <p:cNvSpPr>
            <a:spLocks/>
          </p:cNvSpPr>
          <p:nvPr/>
        </p:nvSpPr>
        <p:spPr bwMode="auto">
          <a:xfrm>
            <a:off x="7710488" y="1238250"/>
            <a:ext cx="1290637" cy="866775"/>
          </a:xfrm>
          <a:custGeom>
            <a:avLst/>
            <a:gdLst>
              <a:gd name="T0" fmla="*/ 93 w 685"/>
              <a:gd name="T1" fmla="*/ 0 h 546"/>
              <a:gd name="T2" fmla="*/ 74 w 685"/>
              <a:gd name="T3" fmla="*/ 2 h 546"/>
              <a:gd name="T4" fmla="*/ 57 w 685"/>
              <a:gd name="T5" fmla="*/ 7 h 546"/>
              <a:gd name="T6" fmla="*/ 42 w 685"/>
              <a:gd name="T7" fmla="*/ 15 h 546"/>
              <a:gd name="T8" fmla="*/ 28 w 685"/>
              <a:gd name="T9" fmla="*/ 27 h 546"/>
              <a:gd name="T10" fmla="*/ 16 w 685"/>
              <a:gd name="T11" fmla="*/ 40 h 546"/>
              <a:gd name="T12" fmla="*/ 7 w 685"/>
              <a:gd name="T13" fmla="*/ 55 h 546"/>
              <a:gd name="T14" fmla="*/ 2 w 685"/>
              <a:gd name="T15" fmla="*/ 72 h 546"/>
              <a:gd name="T16" fmla="*/ 0 w 685"/>
              <a:gd name="T17" fmla="*/ 91 h 546"/>
              <a:gd name="T18" fmla="*/ 0 w 685"/>
              <a:gd name="T19" fmla="*/ 455 h 546"/>
              <a:gd name="T20" fmla="*/ 2 w 685"/>
              <a:gd name="T21" fmla="*/ 473 h 546"/>
              <a:gd name="T22" fmla="*/ 7 w 685"/>
              <a:gd name="T23" fmla="*/ 490 h 546"/>
              <a:gd name="T24" fmla="*/ 16 w 685"/>
              <a:gd name="T25" fmla="*/ 505 h 546"/>
              <a:gd name="T26" fmla="*/ 28 w 685"/>
              <a:gd name="T27" fmla="*/ 519 h 546"/>
              <a:gd name="T28" fmla="*/ 42 w 685"/>
              <a:gd name="T29" fmla="*/ 531 h 546"/>
              <a:gd name="T30" fmla="*/ 57 w 685"/>
              <a:gd name="T31" fmla="*/ 539 h 546"/>
              <a:gd name="T32" fmla="*/ 74 w 685"/>
              <a:gd name="T33" fmla="*/ 544 h 546"/>
              <a:gd name="T34" fmla="*/ 93 w 685"/>
              <a:gd name="T35" fmla="*/ 546 h 546"/>
              <a:gd name="T36" fmla="*/ 592 w 685"/>
              <a:gd name="T37" fmla="*/ 546 h 546"/>
              <a:gd name="T38" fmla="*/ 611 w 685"/>
              <a:gd name="T39" fmla="*/ 544 h 546"/>
              <a:gd name="T40" fmla="*/ 628 w 685"/>
              <a:gd name="T41" fmla="*/ 539 h 546"/>
              <a:gd name="T42" fmla="*/ 644 w 685"/>
              <a:gd name="T43" fmla="*/ 531 h 546"/>
              <a:gd name="T44" fmla="*/ 657 w 685"/>
              <a:gd name="T45" fmla="*/ 519 h 546"/>
              <a:gd name="T46" fmla="*/ 669 w 685"/>
              <a:gd name="T47" fmla="*/ 505 h 546"/>
              <a:gd name="T48" fmla="*/ 678 w 685"/>
              <a:gd name="T49" fmla="*/ 490 h 546"/>
              <a:gd name="T50" fmla="*/ 683 w 685"/>
              <a:gd name="T51" fmla="*/ 473 h 546"/>
              <a:gd name="T52" fmla="*/ 685 w 685"/>
              <a:gd name="T53" fmla="*/ 455 h 546"/>
              <a:gd name="T54" fmla="*/ 685 w 685"/>
              <a:gd name="T55" fmla="*/ 91 h 546"/>
              <a:gd name="T56" fmla="*/ 683 w 685"/>
              <a:gd name="T57" fmla="*/ 72 h 546"/>
              <a:gd name="T58" fmla="*/ 678 w 685"/>
              <a:gd name="T59" fmla="*/ 55 h 546"/>
              <a:gd name="T60" fmla="*/ 669 w 685"/>
              <a:gd name="T61" fmla="*/ 40 h 546"/>
              <a:gd name="T62" fmla="*/ 657 w 685"/>
              <a:gd name="T63" fmla="*/ 27 h 546"/>
              <a:gd name="T64" fmla="*/ 644 w 685"/>
              <a:gd name="T65" fmla="*/ 15 h 546"/>
              <a:gd name="T66" fmla="*/ 628 w 685"/>
              <a:gd name="T67" fmla="*/ 7 h 546"/>
              <a:gd name="T68" fmla="*/ 611 w 685"/>
              <a:gd name="T69" fmla="*/ 2 h 546"/>
              <a:gd name="T70" fmla="*/ 592 w 685"/>
              <a:gd name="T71" fmla="*/ 0 h 546"/>
              <a:gd name="T72" fmla="*/ 93 w 685"/>
              <a:gd name="T73" fmla="*/ 0 h 54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85"/>
              <a:gd name="T112" fmla="*/ 0 h 546"/>
              <a:gd name="T113" fmla="*/ 685 w 685"/>
              <a:gd name="T114" fmla="*/ 546 h 54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85" h="546">
                <a:moveTo>
                  <a:pt x="93" y="0"/>
                </a:moveTo>
                <a:lnTo>
                  <a:pt x="74" y="2"/>
                </a:lnTo>
                <a:lnTo>
                  <a:pt x="57" y="7"/>
                </a:lnTo>
                <a:lnTo>
                  <a:pt x="42" y="15"/>
                </a:lnTo>
                <a:lnTo>
                  <a:pt x="28" y="27"/>
                </a:lnTo>
                <a:lnTo>
                  <a:pt x="16" y="40"/>
                </a:lnTo>
                <a:lnTo>
                  <a:pt x="7" y="55"/>
                </a:lnTo>
                <a:lnTo>
                  <a:pt x="2" y="72"/>
                </a:lnTo>
                <a:lnTo>
                  <a:pt x="0" y="91"/>
                </a:lnTo>
                <a:lnTo>
                  <a:pt x="0" y="455"/>
                </a:lnTo>
                <a:lnTo>
                  <a:pt x="2" y="473"/>
                </a:lnTo>
                <a:lnTo>
                  <a:pt x="7" y="490"/>
                </a:lnTo>
                <a:lnTo>
                  <a:pt x="16" y="505"/>
                </a:lnTo>
                <a:lnTo>
                  <a:pt x="28" y="519"/>
                </a:lnTo>
                <a:lnTo>
                  <a:pt x="42" y="531"/>
                </a:lnTo>
                <a:lnTo>
                  <a:pt x="57" y="539"/>
                </a:lnTo>
                <a:lnTo>
                  <a:pt x="74" y="544"/>
                </a:lnTo>
                <a:lnTo>
                  <a:pt x="93" y="546"/>
                </a:lnTo>
                <a:lnTo>
                  <a:pt x="592" y="546"/>
                </a:lnTo>
                <a:lnTo>
                  <a:pt x="611" y="544"/>
                </a:lnTo>
                <a:lnTo>
                  <a:pt x="628" y="539"/>
                </a:lnTo>
                <a:lnTo>
                  <a:pt x="644" y="531"/>
                </a:lnTo>
                <a:lnTo>
                  <a:pt x="657" y="519"/>
                </a:lnTo>
                <a:lnTo>
                  <a:pt x="669" y="505"/>
                </a:lnTo>
                <a:lnTo>
                  <a:pt x="678" y="490"/>
                </a:lnTo>
                <a:lnTo>
                  <a:pt x="683" y="473"/>
                </a:lnTo>
                <a:lnTo>
                  <a:pt x="685" y="455"/>
                </a:lnTo>
                <a:lnTo>
                  <a:pt x="685" y="91"/>
                </a:lnTo>
                <a:lnTo>
                  <a:pt x="683" y="72"/>
                </a:lnTo>
                <a:lnTo>
                  <a:pt x="678" y="55"/>
                </a:lnTo>
                <a:lnTo>
                  <a:pt x="669" y="40"/>
                </a:lnTo>
                <a:lnTo>
                  <a:pt x="657" y="27"/>
                </a:lnTo>
                <a:lnTo>
                  <a:pt x="644" y="15"/>
                </a:lnTo>
                <a:lnTo>
                  <a:pt x="628" y="7"/>
                </a:lnTo>
                <a:lnTo>
                  <a:pt x="611" y="2"/>
                </a:lnTo>
                <a:lnTo>
                  <a:pt x="592" y="0"/>
                </a:lnTo>
                <a:lnTo>
                  <a:pt x="93" y="0"/>
                </a:lnTo>
                <a:close/>
              </a:path>
            </a:pathLst>
          </a:custGeom>
          <a:noFill/>
          <a:ln w="8001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3" name="Freeform 21"/>
          <p:cNvSpPr>
            <a:spLocks/>
          </p:cNvSpPr>
          <p:nvPr/>
        </p:nvSpPr>
        <p:spPr bwMode="auto">
          <a:xfrm>
            <a:off x="7310438" y="2105025"/>
            <a:ext cx="1287462" cy="865188"/>
          </a:xfrm>
          <a:custGeom>
            <a:avLst/>
            <a:gdLst>
              <a:gd name="T0" fmla="*/ 92 w 684"/>
              <a:gd name="T1" fmla="*/ 0 h 545"/>
              <a:gd name="T2" fmla="*/ 73 w 684"/>
              <a:gd name="T3" fmla="*/ 1 h 545"/>
              <a:gd name="T4" fmla="*/ 56 w 684"/>
              <a:gd name="T5" fmla="*/ 6 h 545"/>
              <a:gd name="T6" fmla="*/ 41 w 684"/>
              <a:gd name="T7" fmla="*/ 15 h 545"/>
              <a:gd name="T8" fmla="*/ 27 w 684"/>
              <a:gd name="T9" fmla="*/ 27 h 545"/>
              <a:gd name="T10" fmla="*/ 15 w 684"/>
              <a:gd name="T11" fmla="*/ 40 h 545"/>
              <a:gd name="T12" fmla="*/ 6 w 684"/>
              <a:gd name="T13" fmla="*/ 55 h 545"/>
              <a:gd name="T14" fmla="*/ 1 w 684"/>
              <a:gd name="T15" fmla="*/ 72 h 545"/>
              <a:gd name="T16" fmla="*/ 0 w 684"/>
              <a:gd name="T17" fmla="*/ 90 h 545"/>
              <a:gd name="T18" fmla="*/ 0 w 684"/>
              <a:gd name="T19" fmla="*/ 455 h 545"/>
              <a:gd name="T20" fmla="*/ 1 w 684"/>
              <a:gd name="T21" fmla="*/ 473 h 545"/>
              <a:gd name="T22" fmla="*/ 6 w 684"/>
              <a:gd name="T23" fmla="*/ 490 h 545"/>
              <a:gd name="T24" fmla="*/ 15 w 684"/>
              <a:gd name="T25" fmla="*/ 505 h 545"/>
              <a:gd name="T26" fmla="*/ 27 w 684"/>
              <a:gd name="T27" fmla="*/ 519 h 545"/>
              <a:gd name="T28" fmla="*/ 41 w 684"/>
              <a:gd name="T29" fmla="*/ 530 h 545"/>
              <a:gd name="T30" fmla="*/ 56 w 684"/>
              <a:gd name="T31" fmla="*/ 539 h 545"/>
              <a:gd name="T32" fmla="*/ 73 w 684"/>
              <a:gd name="T33" fmla="*/ 544 h 545"/>
              <a:gd name="T34" fmla="*/ 92 w 684"/>
              <a:gd name="T35" fmla="*/ 545 h 545"/>
              <a:gd name="T36" fmla="*/ 592 w 684"/>
              <a:gd name="T37" fmla="*/ 545 h 545"/>
              <a:gd name="T38" fmla="*/ 610 w 684"/>
              <a:gd name="T39" fmla="*/ 544 h 545"/>
              <a:gd name="T40" fmla="*/ 627 w 684"/>
              <a:gd name="T41" fmla="*/ 539 h 545"/>
              <a:gd name="T42" fmla="*/ 643 w 684"/>
              <a:gd name="T43" fmla="*/ 530 h 545"/>
              <a:gd name="T44" fmla="*/ 657 w 684"/>
              <a:gd name="T45" fmla="*/ 519 h 545"/>
              <a:gd name="T46" fmla="*/ 669 w 684"/>
              <a:gd name="T47" fmla="*/ 505 h 545"/>
              <a:gd name="T48" fmla="*/ 677 w 684"/>
              <a:gd name="T49" fmla="*/ 490 h 545"/>
              <a:gd name="T50" fmla="*/ 682 w 684"/>
              <a:gd name="T51" fmla="*/ 473 h 545"/>
              <a:gd name="T52" fmla="*/ 684 w 684"/>
              <a:gd name="T53" fmla="*/ 455 h 545"/>
              <a:gd name="T54" fmla="*/ 684 w 684"/>
              <a:gd name="T55" fmla="*/ 90 h 545"/>
              <a:gd name="T56" fmla="*/ 682 w 684"/>
              <a:gd name="T57" fmla="*/ 72 h 545"/>
              <a:gd name="T58" fmla="*/ 677 w 684"/>
              <a:gd name="T59" fmla="*/ 55 h 545"/>
              <a:gd name="T60" fmla="*/ 669 w 684"/>
              <a:gd name="T61" fmla="*/ 40 h 545"/>
              <a:gd name="T62" fmla="*/ 657 w 684"/>
              <a:gd name="T63" fmla="*/ 27 h 545"/>
              <a:gd name="T64" fmla="*/ 643 w 684"/>
              <a:gd name="T65" fmla="*/ 15 h 545"/>
              <a:gd name="T66" fmla="*/ 627 w 684"/>
              <a:gd name="T67" fmla="*/ 6 h 545"/>
              <a:gd name="T68" fmla="*/ 610 w 684"/>
              <a:gd name="T69" fmla="*/ 1 h 545"/>
              <a:gd name="T70" fmla="*/ 592 w 684"/>
              <a:gd name="T71" fmla="*/ 0 h 545"/>
              <a:gd name="T72" fmla="*/ 92 w 684"/>
              <a:gd name="T73" fmla="*/ 0 h 54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84"/>
              <a:gd name="T112" fmla="*/ 0 h 545"/>
              <a:gd name="T113" fmla="*/ 684 w 684"/>
              <a:gd name="T114" fmla="*/ 545 h 545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84" h="545">
                <a:moveTo>
                  <a:pt x="92" y="0"/>
                </a:moveTo>
                <a:lnTo>
                  <a:pt x="73" y="1"/>
                </a:lnTo>
                <a:lnTo>
                  <a:pt x="56" y="6"/>
                </a:lnTo>
                <a:lnTo>
                  <a:pt x="41" y="15"/>
                </a:lnTo>
                <a:lnTo>
                  <a:pt x="27" y="27"/>
                </a:lnTo>
                <a:lnTo>
                  <a:pt x="15" y="40"/>
                </a:lnTo>
                <a:lnTo>
                  <a:pt x="6" y="55"/>
                </a:lnTo>
                <a:lnTo>
                  <a:pt x="1" y="72"/>
                </a:lnTo>
                <a:lnTo>
                  <a:pt x="0" y="90"/>
                </a:lnTo>
                <a:lnTo>
                  <a:pt x="0" y="455"/>
                </a:lnTo>
                <a:lnTo>
                  <a:pt x="1" y="473"/>
                </a:lnTo>
                <a:lnTo>
                  <a:pt x="6" y="490"/>
                </a:lnTo>
                <a:lnTo>
                  <a:pt x="15" y="505"/>
                </a:lnTo>
                <a:lnTo>
                  <a:pt x="27" y="519"/>
                </a:lnTo>
                <a:lnTo>
                  <a:pt x="41" y="530"/>
                </a:lnTo>
                <a:lnTo>
                  <a:pt x="56" y="539"/>
                </a:lnTo>
                <a:lnTo>
                  <a:pt x="73" y="544"/>
                </a:lnTo>
                <a:lnTo>
                  <a:pt x="92" y="545"/>
                </a:lnTo>
                <a:lnTo>
                  <a:pt x="592" y="545"/>
                </a:lnTo>
                <a:lnTo>
                  <a:pt x="610" y="544"/>
                </a:lnTo>
                <a:lnTo>
                  <a:pt x="627" y="539"/>
                </a:lnTo>
                <a:lnTo>
                  <a:pt x="643" y="530"/>
                </a:lnTo>
                <a:lnTo>
                  <a:pt x="657" y="519"/>
                </a:lnTo>
                <a:lnTo>
                  <a:pt x="669" y="505"/>
                </a:lnTo>
                <a:lnTo>
                  <a:pt x="677" y="490"/>
                </a:lnTo>
                <a:lnTo>
                  <a:pt x="682" y="473"/>
                </a:lnTo>
                <a:lnTo>
                  <a:pt x="684" y="455"/>
                </a:lnTo>
                <a:lnTo>
                  <a:pt x="684" y="90"/>
                </a:lnTo>
                <a:lnTo>
                  <a:pt x="682" y="72"/>
                </a:lnTo>
                <a:lnTo>
                  <a:pt x="677" y="55"/>
                </a:lnTo>
                <a:lnTo>
                  <a:pt x="669" y="40"/>
                </a:lnTo>
                <a:lnTo>
                  <a:pt x="657" y="27"/>
                </a:lnTo>
                <a:lnTo>
                  <a:pt x="643" y="15"/>
                </a:lnTo>
                <a:lnTo>
                  <a:pt x="627" y="6"/>
                </a:lnTo>
                <a:lnTo>
                  <a:pt x="610" y="1"/>
                </a:lnTo>
                <a:lnTo>
                  <a:pt x="592" y="0"/>
                </a:lnTo>
                <a:lnTo>
                  <a:pt x="92" y="0"/>
                </a:lnTo>
                <a:close/>
              </a:path>
            </a:pathLst>
          </a:custGeom>
          <a:noFill/>
          <a:ln w="8001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4" name="Freeform 22"/>
          <p:cNvSpPr>
            <a:spLocks/>
          </p:cNvSpPr>
          <p:nvPr/>
        </p:nvSpPr>
        <p:spPr bwMode="auto">
          <a:xfrm>
            <a:off x="6988175" y="2970213"/>
            <a:ext cx="1287463" cy="866775"/>
          </a:xfrm>
          <a:custGeom>
            <a:avLst/>
            <a:gdLst>
              <a:gd name="T0" fmla="*/ 92 w 684"/>
              <a:gd name="T1" fmla="*/ 0 h 546"/>
              <a:gd name="T2" fmla="*/ 73 w 684"/>
              <a:gd name="T3" fmla="*/ 2 h 546"/>
              <a:gd name="T4" fmla="*/ 56 w 684"/>
              <a:gd name="T5" fmla="*/ 7 h 546"/>
              <a:gd name="T6" fmla="*/ 41 w 684"/>
              <a:gd name="T7" fmla="*/ 16 h 546"/>
              <a:gd name="T8" fmla="*/ 27 w 684"/>
              <a:gd name="T9" fmla="*/ 27 h 546"/>
              <a:gd name="T10" fmla="*/ 15 w 684"/>
              <a:gd name="T11" fmla="*/ 41 h 546"/>
              <a:gd name="T12" fmla="*/ 6 w 684"/>
              <a:gd name="T13" fmla="*/ 56 h 546"/>
              <a:gd name="T14" fmla="*/ 1 w 684"/>
              <a:gd name="T15" fmla="*/ 73 h 546"/>
              <a:gd name="T16" fmla="*/ 0 w 684"/>
              <a:gd name="T17" fmla="*/ 91 h 546"/>
              <a:gd name="T18" fmla="*/ 0 w 684"/>
              <a:gd name="T19" fmla="*/ 455 h 546"/>
              <a:gd name="T20" fmla="*/ 1 w 684"/>
              <a:gd name="T21" fmla="*/ 474 h 546"/>
              <a:gd name="T22" fmla="*/ 6 w 684"/>
              <a:gd name="T23" fmla="*/ 491 h 546"/>
              <a:gd name="T24" fmla="*/ 15 w 684"/>
              <a:gd name="T25" fmla="*/ 506 h 546"/>
              <a:gd name="T26" fmla="*/ 27 w 684"/>
              <a:gd name="T27" fmla="*/ 519 h 546"/>
              <a:gd name="T28" fmla="*/ 41 w 684"/>
              <a:gd name="T29" fmla="*/ 531 h 546"/>
              <a:gd name="T30" fmla="*/ 56 w 684"/>
              <a:gd name="T31" fmla="*/ 539 h 546"/>
              <a:gd name="T32" fmla="*/ 73 w 684"/>
              <a:gd name="T33" fmla="*/ 544 h 546"/>
              <a:gd name="T34" fmla="*/ 92 w 684"/>
              <a:gd name="T35" fmla="*/ 546 h 546"/>
              <a:gd name="T36" fmla="*/ 591 w 684"/>
              <a:gd name="T37" fmla="*/ 546 h 546"/>
              <a:gd name="T38" fmla="*/ 610 w 684"/>
              <a:gd name="T39" fmla="*/ 544 h 546"/>
              <a:gd name="T40" fmla="*/ 627 w 684"/>
              <a:gd name="T41" fmla="*/ 539 h 546"/>
              <a:gd name="T42" fmla="*/ 643 w 684"/>
              <a:gd name="T43" fmla="*/ 531 h 546"/>
              <a:gd name="T44" fmla="*/ 656 w 684"/>
              <a:gd name="T45" fmla="*/ 519 h 546"/>
              <a:gd name="T46" fmla="*/ 668 w 684"/>
              <a:gd name="T47" fmla="*/ 506 h 546"/>
              <a:gd name="T48" fmla="*/ 677 w 684"/>
              <a:gd name="T49" fmla="*/ 491 h 546"/>
              <a:gd name="T50" fmla="*/ 682 w 684"/>
              <a:gd name="T51" fmla="*/ 474 h 546"/>
              <a:gd name="T52" fmla="*/ 684 w 684"/>
              <a:gd name="T53" fmla="*/ 455 h 546"/>
              <a:gd name="T54" fmla="*/ 684 w 684"/>
              <a:gd name="T55" fmla="*/ 91 h 546"/>
              <a:gd name="T56" fmla="*/ 682 w 684"/>
              <a:gd name="T57" fmla="*/ 73 h 546"/>
              <a:gd name="T58" fmla="*/ 677 w 684"/>
              <a:gd name="T59" fmla="*/ 56 h 546"/>
              <a:gd name="T60" fmla="*/ 668 w 684"/>
              <a:gd name="T61" fmla="*/ 41 h 546"/>
              <a:gd name="T62" fmla="*/ 656 w 684"/>
              <a:gd name="T63" fmla="*/ 27 h 546"/>
              <a:gd name="T64" fmla="*/ 643 w 684"/>
              <a:gd name="T65" fmla="*/ 16 h 546"/>
              <a:gd name="T66" fmla="*/ 627 w 684"/>
              <a:gd name="T67" fmla="*/ 7 h 546"/>
              <a:gd name="T68" fmla="*/ 610 w 684"/>
              <a:gd name="T69" fmla="*/ 2 h 546"/>
              <a:gd name="T70" fmla="*/ 591 w 684"/>
              <a:gd name="T71" fmla="*/ 0 h 546"/>
              <a:gd name="T72" fmla="*/ 92 w 684"/>
              <a:gd name="T73" fmla="*/ 0 h 54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84"/>
              <a:gd name="T112" fmla="*/ 0 h 546"/>
              <a:gd name="T113" fmla="*/ 684 w 684"/>
              <a:gd name="T114" fmla="*/ 546 h 54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84" h="546">
                <a:moveTo>
                  <a:pt x="92" y="0"/>
                </a:moveTo>
                <a:lnTo>
                  <a:pt x="73" y="2"/>
                </a:lnTo>
                <a:lnTo>
                  <a:pt x="56" y="7"/>
                </a:lnTo>
                <a:lnTo>
                  <a:pt x="41" y="16"/>
                </a:lnTo>
                <a:lnTo>
                  <a:pt x="27" y="27"/>
                </a:lnTo>
                <a:lnTo>
                  <a:pt x="15" y="41"/>
                </a:lnTo>
                <a:lnTo>
                  <a:pt x="6" y="56"/>
                </a:lnTo>
                <a:lnTo>
                  <a:pt x="1" y="73"/>
                </a:lnTo>
                <a:lnTo>
                  <a:pt x="0" y="91"/>
                </a:lnTo>
                <a:lnTo>
                  <a:pt x="0" y="455"/>
                </a:lnTo>
                <a:lnTo>
                  <a:pt x="1" y="474"/>
                </a:lnTo>
                <a:lnTo>
                  <a:pt x="6" y="491"/>
                </a:lnTo>
                <a:lnTo>
                  <a:pt x="15" y="506"/>
                </a:lnTo>
                <a:lnTo>
                  <a:pt x="27" y="519"/>
                </a:lnTo>
                <a:lnTo>
                  <a:pt x="41" y="531"/>
                </a:lnTo>
                <a:lnTo>
                  <a:pt x="56" y="539"/>
                </a:lnTo>
                <a:lnTo>
                  <a:pt x="73" y="544"/>
                </a:lnTo>
                <a:lnTo>
                  <a:pt x="92" y="546"/>
                </a:lnTo>
                <a:lnTo>
                  <a:pt x="591" y="546"/>
                </a:lnTo>
                <a:lnTo>
                  <a:pt x="610" y="544"/>
                </a:lnTo>
                <a:lnTo>
                  <a:pt x="627" y="539"/>
                </a:lnTo>
                <a:lnTo>
                  <a:pt x="643" y="531"/>
                </a:lnTo>
                <a:lnTo>
                  <a:pt x="656" y="519"/>
                </a:lnTo>
                <a:lnTo>
                  <a:pt x="668" y="506"/>
                </a:lnTo>
                <a:lnTo>
                  <a:pt x="677" y="491"/>
                </a:lnTo>
                <a:lnTo>
                  <a:pt x="682" y="474"/>
                </a:lnTo>
                <a:lnTo>
                  <a:pt x="684" y="455"/>
                </a:lnTo>
                <a:lnTo>
                  <a:pt x="684" y="91"/>
                </a:lnTo>
                <a:lnTo>
                  <a:pt x="682" y="73"/>
                </a:lnTo>
                <a:lnTo>
                  <a:pt x="677" y="56"/>
                </a:lnTo>
                <a:lnTo>
                  <a:pt x="668" y="41"/>
                </a:lnTo>
                <a:lnTo>
                  <a:pt x="656" y="27"/>
                </a:lnTo>
                <a:lnTo>
                  <a:pt x="643" y="16"/>
                </a:lnTo>
                <a:lnTo>
                  <a:pt x="627" y="7"/>
                </a:lnTo>
                <a:lnTo>
                  <a:pt x="610" y="2"/>
                </a:lnTo>
                <a:lnTo>
                  <a:pt x="591" y="0"/>
                </a:lnTo>
                <a:lnTo>
                  <a:pt x="92" y="0"/>
                </a:lnTo>
                <a:close/>
              </a:path>
            </a:pathLst>
          </a:custGeom>
          <a:noFill/>
          <a:ln w="8001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5" name="Freeform 23"/>
          <p:cNvSpPr>
            <a:spLocks/>
          </p:cNvSpPr>
          <p:nvPr/>
        </p:nvSpPr>
        <p:spPr bwMode="auto">
          <a:xfrm>
            <a:off x="6584950" y="3836988"/>
            <a:ext cx="1287463" cy="866775"/>
          </a:xfrm>
          <a:custGeom>
            <a:avLst/>
            <a:gdLst>
              <a:gd name="T0" fmla="*/ 92 w 684"/>
              <a:gd name="T1" fmla="*/ 0 h 546"/>
              <a:gd name="T2" fmla="*/ 73 w 684"/>
              <a:gd name="T3" fmla="*/ 2 h 546"/>
              <a:gd name="T4" fmla="*/ 56 w 684"/>
              <a:gd name="T5" fmla="*/ 7 h 546"/>
              <a:gd name="T6" fmla="*/ 41 w 684"/>
              <a:gd name="T7" fmla="*/ 15 h 546"/>
              <a:gd name="T8" fmla="*/ 27 w 684"/>
              <a:gd name="T9" fmla="*/ 27 h 546"/>
              <a:gd name="T10" fmla="*/ 15 w 684"/>
              <a:gd name="T11" fmla="*/ 40 h 546"/>
              <a:gd name="T12" fmla="*/ 6 w 684"/>
              <a:gd name="T13" fmla="*/ 56 h 546"/>
              <a:gd name="T14" fmla="*/ 1 w 684"/>
              <a:gd name="T15" fmla="*/ 72 h 546"/>
              <a:gd name="T16" fmla="*/ 0 w 684"/>
              <a:gd name="T17" fmla="*/ 91 h 546"/>
              <a:gd name="T18" fmla="*/ 0 w 684"/>
              <a:gd name="T19" fmla="*/ 455 h 546"/>
              <a:gd name="T20" fmla="*/ 1 w 684"/>
              <a:gd name="T21" fmla="*/ 474 h 546"/>
              <a:gd name="T22" fmla="*/ 6 w 684"/>
              <a:gd name="T23" fmla="*/ 490 h 546"/>
              <a:gd name="T24" fmla="*/ 15 w 684"/>
              <a:gd name="T25" fmla="*/ 506 h 546"/>
              <a:gd name="T26" fmla="*/ 27 w 684"/>
              <a:gd name="T27" fmla="*/ 519 h 546"/>
              <a:gd name="T28" fmla="*/ 41 w 684"/>
              <a:gd name="T29" fmla="*/ 531 h 546"/>
              <a:gd name="T30" fmla="*/ 56 w 684"/>
              <a:gd name="T31" fmla="*/ 539 h 546"/>
              <a:gd name="T32" fmla="*/ 73 w 684"/>
              <a:gd name="T33" fmla="*/ 544 h 546"/>
              <a:gd name="T34" fmla="*/ 92 w 684"/>
              <a:gd name="T35" fmla="*/ 546 h 546"/>
              <a:gd name="T36" fmla="*/ 592 w 684"/>
              <a:gd name="T37" fmla="*/ 546 h 546"/>
              <a:gd name="T38" fmla="*/ 610 w 684"/>
              <a:gd name="T39" fmla="*/ 544 h 546"/>
              <a:gd name="T40" fmla="*/ 628 w 684"/>
              <a:gd name="T41" fmla="*/ 539 h 546"/>
              <a:gd name="T42" fmla="*/ 643 w 684"/>
              <a:gd name="T43" fmla="*/ 531 h 546"/>
              <a:gd name="T44" fmla="*/ 657 w 684"/>
              <a:gd name="T45" fmla="*/ 519 h 546"/>
              <a:gd name="T46" fmla="*/ 669 w 684"/>
              <a:gd name="T47" fmla="*/ 506 h 546"/>
              <a:gd name="T48" fmla="*/ 677 w 684"/>
              <a:gd name="T49" fmla="*/ 490 h 546"/>
              <a:gd name="T50" fmla="*/ 682 w 684"/>
              <a:gd name="T51" fmla="*/ 474 h 546"/>
              <a:gd name="T52" fmla="*/ 684 w 684"/>
              <a:gd name="T53" fmla="*/ 455 h 546"/>
              <a:gd name="T54" fmla="*/ 684 w 684"/>
              <a:gd name="T55" fmla="*/ 91 h 546"/>
              <a:gd name="T56" fmla="*/ 682 w 684"/>
              <a:gd name="T57" fmla="*/ 72 h 546"/>
              <a:gd name="T58" fmla="*/ 677 w 684"/>
              <a:gd name="T59" fmla="*/ 56 h 546"/>
              <a:gd name="T60" fmla="*/ 669 w 684"/>
              <a:gd name="T61" fmla="*/ 40 h 546"/>
              <a:gd name="T62" fmla="*/ 657 w 684"/>
              <a:gd name="T63" fmla="*/ 27 h 546"/>
              <a:gd name="T64" fmla="*/ 643 w 684"/>
              <a:gd name="T65" fmla="*/ 15 h 546"/>
              <a:gd name="T66" fmla="*/ 628 w 684"/>
              <a:gd name="T67" fmla="*/ 7 h 546"/>
              <a:gd name="T68" fmla="*/ 610 w 684"/>
              <a:gd name="T69" fmla="*/ 2 h 546"/>
              <a:gd name="T70" fmla="*/ 592 w 684"/>
              <a:gd name="T71" fmla="*/ 0 h 546"/>
              <a:gd name="T72" fmla="*/ 92 w 684"/>
              <a:gd name="T73" fmla="*/ 0 h 54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84"/>
              <a:gd name="T112" fmla="*/ 0 h 546"/>
              <a:gd name="T113" fmla="*/ 684 w 684"/>
              <a:gd name="T114" fmla="*/ 546 h 54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84" h="546">
                <a:moveTo>
                  <a:pt x="92" y="0"/>
                </a:moveTo>
                <a:lnTo>
                  <a:pt x="73" y="2"/>
                </a:lnTo>
                <a:lnTo>
                  <a:pt x="56" y="7"/>
                </a:lnTo>
                <a:lnTo>
                  <a:pt x="41" y="15"/>
                </a:lnTo>
                <a:lnTo>
                  <a:pt x="27" y="27"/>
                </a:lnTo>
                <a:lnTo>
                  <a:pt x="15" y="40"/>
                </a:lnTo>
                <a:lnTo>
                  <a:pt x="6" y="56"/>
                </a:lnTo>
                <a:lnTo>
                  <a:pt x="1" y="72"/>
                </a:lnTo>
                <a:lnTo>
                  <a:pt x="0" y="91"/>
                </a:lnTo>
                <a:lnTo>
                  <a:pt x="0" y="455"/>
                </a:lnTo>
                <a:lnTo>
                  <a:pt x="1" y="474"/>
                </a:lnTo>
                <a:lnTo>
                  <a:pt x="6" y="490"/>
                </a:lnTo>
                <a:lnTo>
                  <a:pt x="15" y="506"/>
                </a:lnTo>
                <a:lnTo>
                  <a:pt x="27" y="519"/>
                </a:lnTo>
                <a:lnTo>
                  <a:pt x="41" y="531"/>
                </a:lnTo>
                <a:lnTo>
                  <a:pt x="56" y="539"/>
                </a:lnTo>
                <a:lnTo>
                  <a:pt x="73" y="544"/>
                </a:lnTo>
                <a:lnTo>
                  <a:pt x="92" y="546"/>
                </a:lnTo>
                <a:lnTo>
                  <a:pt x="592" y="546"/>
                </a:lnTo>
                <a:lnTo>
                  <a:pt x="610" y="544"/>
                </a:lnTo>
                <a:lnTo>
                  <a:pt x="628" y="539"/>
                </a:lnTo>
                <a:lnTo>
                  <a:pt x="643" y="531"/>
                </a:lnTo>
                <a:lnTo>
                  <a:pt x="657" y="519"/>
                </a:lnTo>
                <a:lnTo>
                  <a:pt x="669" y="506"/>
                </a:lnTo>
                <a:lnTo>
                  <a:pt x="677" y="490"/>
                </a:lnTo>
                <a:lnTo>
                  <a:pt x="682" y="474"/>
                </a:lnTo>
                <a:lnTo>
                  <a:pt x="684" y="455"/>
                </a:lnTo>
                <a:lnTo>
                  <a:pt x="684" y="91"/>
                </a:lnTo>
                <a:lnTo>
                  <a:pt x="682" y="72"/>
                </a:lnTo>
                <a:lnTo>
                  <a:pt x="677" y="56"/>
                </a:lnTo>
                <a:lnTo>
                  <a:pt x="669" y="40"/>
                </a:lnTo>
                <a:lnTo>
                  <a:pt x="657" y="27"/>
                </a:lnTo>
                <a:lnTo>
                  <a:pt x="643" y="15"/>
                </a:lnTo>
                <a:lnTo>
                  <a:pt x="628" y="7"/>
                </a:lnTo>
                <a:lnTo>
                  <a:pt x="610" y="2"/>
                </a:lnTo>
                <a:lnTo>
                  <a:pt x="592" y="0"/>
                </a:lnTo>
                <a:lnTo>
                  <a:pt x="92" y="0"/>
                </a:lnTo>
                <a:close/>
              </a:path>
            </a:pathLst>
          </a:custGeom>
          <a:noFill/>
          <a:ln w="8001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6" name="Freeform 24"/>
          <p:cNvSpPr>
            <a:spLocks/>
          </p:cNvSpPr>
          <p:nvPr/>
        </p:nvSpPr>
        <p:spPr bwMode="auto">
          <a:xfrm>
            <a:off x="6262688" y="4703763"/>
            <a:ext cx="1289050" cy="866775"/>
          </a:xfrm>
          <a:custGeom>
            <a:avLst/>
            <a:gdLst>
              <a:gd name="T0" fmla="*/ 92 w 684"/>
              <a:gd name="T1" fmla="*/ 0 h 546"/>
              <a:gd name="T2" fmla="*/ 73 w 684"/>
              <a:gd name="T3" fmla="*/ 2 h 546"/>
              <a:gd name="T4" fmla="*/ 56 w 684"/>
              <a:gd name="T5" fmla="*/ 7 h 546"/>
              <a:gd name="T6" fmla="*/ 41 w 684"/>
              <a:gd name="T7" fmla="*/ 15 h 546"/>
              <a:gd name="T8" fmla="*/ 27 w 684"/>
              <a:gd name="T9" fmla="*/ 27 h 546"/>
              <a:gd name="T10" fmla="*/ 15 w 684"/>
              <a:gd name="T11" fmla="*/ 40 h 546"/>
              <a:gd name="T12" fmla="*/ 6 w 684"/>
              <a:gd name="T13" fmla="*/ 55 h 546"/>
              <a:gd name="T14" fmla="*/ 1 w 684"/>
              <a:gd name="T15" fmla="*/ 72 h 546"/>
              <a:gd name="T16" fmla="*/ 0 w 684"/>
              <a:gd name="T17" fmla="*/ 91 h 546"/>
              <a:gd name="T18" fmla="*/ 0 w 684"/>
              <a:gd name="T19" fmla="*/ 455 h 546"/>
              <a:gd name="T20" fmla="*/ 1 w 684"/>
              <a:gd name="T21" fmla="*/ 473 h 546"/>
              <a:gd name="T22" fmla="*/ 6 w 684"/>
              <a:gd name="T23" fmla="*/ 490 h 546"/>
              <a:gd name="T24" fmla="*/ 15 w 684"/>
              <a:gd name="T25" fmla="*/ 505 h 546"/>
              <a:gd name="T26" fmla="*/ 27 w 684"/>
              <a:gd name="T27" fmla="*/ 519 h 546"/>
              <a:gd name="T28" fmla="*/ 41 w 684"/>
              <a:gd name="T29" fmla="*/ 531 h 546"/>
              <a:gd name="T30" fmla="*/ 56 w 684"/>
              <a:gd name="T31" fmla="*/ 539 h 546"/>
              <a:gd name="T32" fmla="*/ 73 w 684"/>
              <a:gd name="T33" fmla="*/ 544 h 546"/>
              <a:gd name="T34" fmla="*/ 92 w 684"/>
              <a:gd name="T35" fmla="*/ 546 h 546"/>
              <a:gd name="T36" fmla="*/ 592 w 684"/>
              <a:gd name="T37" fmla="*/ 546 h 546"/>
              <a:gd name="T38" fmla="*/ 610 w 684"/>
              <a:gd name="T39" fmla="*/ 544 h 546"/>
              <a:gd name="T40" fmla="*/ 627 w 684"/>
              <a:gd name="T41" fmla="*/ 539 h 546"/>
              <a:gd name="T42" fmla="*/ 643 w 684"/>
              <a:gd name="T43" fmla="*/ 531 h 546"/>
              <a:gd name="T44" fmla="*/ 657 w 684"/>
              <a:gd name="T45" fmla="*/ 519 h 546"/>
              <a:gd name="T46" fmla="*/ 669 w 684"/>
              <a:gd name="T47" fmla="*/ 505 h 546"/>
              <a:gd name="T48" fmla="*/ 677 w 684"/>
              <a:gd name="T49" fmla="*/ 490 h 546"/>
              <a:gd name="T50" fmla="*/ 682 w 684"/>
              <a:gd name="T51" fmla="*/ 473 h 546"/>
              <a:gd name="T52" fmla="*/ 684 w 684"/>
              <a:gd name="T53" fmla="*/ 455 h 546"/>
              <a:gd name="T54" fmla="*/ 684 w 684"/>
              <a:gd name="T55" fmla="*/ 91 h 546"/>
              <a:gd name="T56" fmla="*/ 682 w 684"/>
              <a:gd name="T57" fmla="*/ 72 h 546"/>
              <a:gd name="T58" fmla="*/ 677 w 684"/>
              <a:gd name="T59" fmla="*/ 55 h 546"/>
              <a:gd name="T60" fmla="*/ 669 w 684"/>
              <a:gd name="T61" fmla="*/ 40 h 546"/>
              <a:gd name="T62" fmla="*/ 657 w 684"/>
              <a:gd name="T63" fmla="*/ 27 h 546"/>
              <a:gd name="T64" fmla="*/ 643 w 684"/>
              <a:gd name="T65" fmla="*/ 15 h 546"/>
              <a:gd name="T66" fmla="*/ 627 w 684"/>
              <a:gd name="T67" fmla="*/ 7 h 546"/>
              <a:gd name="T68" fmla="*/ 610 w 684"/>
              <a:gd name="T69" fmla="*/ 2 h 546"/>
              <a:gd name="T70" fmla="*/ 592 w 684"/>
              <a:gd name="T71" fmla="*/ 0 h 546"/>
              <a:gd name="T72" fmla="*/ 92 w 684"/>
              <a:gd name="T73" fmla="*/ 0 h 54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84"/>
              <a:gd name="T112" fmla="*/ 0 h 546"/>
              <a:gd name="T113" fmla="*/ 684 w 684"/>
              <a:gd name="T114" fmla="*/ 546 h 54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84" h="546">
                <a:moveTo>
                  <a:pt x="92" y="0"/>
                </a:moveTo>
                <a:lnTo>
                  <a:pt x="73" y="2"/>
                </a:lnTo>
                <a:lnTo>
                  <a:pt x="56" y="7"/>
                </a:lnTo>
                <a:lnTo>
                  <a:pt x="41" y="15"/>
                </a:lnTo>
                <a:lnTo>
                  <a:pt x="27" y="27"/>
                </a:lnTo>
                <a:lnTo>
                  <a:pt x="15" y="40"/>
                </a:lnTo>
                <a:lnTo>
                  <a:pt x="6" y="55"/>
                </a:lnTo>
                <a:lnTo>
                  <a:pt x="1" y="72"/>
                </a:lnTo>
                <a:lnTo>
                  <a:pt x="0" y="91"/>
                </a:lnTo>
                <a:lnTo>
                  <a:pt x="0" y="455"/>
                </a:lnTo>
                <a:lnTo>
                  <a:pt x="1" y="473"/>
                </a:lnTo>
                <a:lnTo>
                  <a:pt x="6" y="490"/>
                </a:lnTo>
                <a:lnTo>
                  <a:pt x="15" y="505"/>
                </a:lnTo>
                <a:lnTo>
                  <a:pt x="27" y="519"/>
                </a:lnTo>
                <a:lnTo>
                  <a:pt x="41" y="531"/>
                </a:lnTo>
                <a:lnTo>
                  <a:pt x="56" y="539"/>
                </a:lnTo>
                <a:lnTo>
                  <a:pt x="73" y="544"/>
                </a:lnTo>
                <a:lnTo>
                  <a:pt x="92" y="546"/>
                </a:lnTo>
                <a:lnTo>
                  <a:pt x="592" y="546"/>
                </a:lnTo>
                <a:lnTo>
                  <a:pt x="610" y="544"/>
                </a:lnTo>
                <a:lnTo>
                  <a:pt x="627" y="539"/>
                </a:lnTo>
                <a:lnTo>
                  <a:pt x="643" y="531"/>
                </a:lnTo>
                <a:lnTo>
                  <a:pt x="657" y="519"/>
                </a:lnTo>
                <a:lnTo>
                  <a:pt x="669" y="505"/>
                </a:lnTo>
                <a:lnTo>
                  <a:pt x="677" y="490"/>
                </a:lnTo>
                <a:lnTo>
                  <a:pt x="682" y="473"/>
                </a:lnTo>
                <a:lnTo>
                  <a:pt x="684" y="455"/>
                </a:lnTo>
                <a:lnTo>
                  <a:pt x="684" y="91"/>
                </a:lnTo>
                <a:lnTo>
                  <a:pt x="682" y="72"/>
                </a:lnTo>
                <a:lnTo>
                  <a:pt x="677" y="55"/>
                </a:lnTo>
                <a:lnTo>
                  <a:pt x="669" y="40"/>
                </a:lnTo>
                <a:lnTo>
                  <a:pt x="657" y="27"/>
                </a:lnTo>
                <a:lnTo>
                  <a:pt x="643" y="15"/>
                </a:lnTo>
                <a:lnTo>
                  <a:pt x="627" y="7"/>
                </a:lnTo>
                <a:lnTo>
                  <a:pt x="610" y="2"/>
                </a:lnTo>
                <a:lnTo>
                  <a:pt x="592" y="0"/>
                </a:lnTo>
                <a:lnTo>
                  <a:pt x="92" y="0"/>
                </a:lnTo>
                <a:close/>
              </a:path>
            </a:pathLst>
          </a:custGeom>
          <a:noFill/>
          <a:ln w="8001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7" name="Freeform 25"/>
          <p:cNvSpPr>
            <a:spLocks/>
          </p:cNvSpPr>
          <p:nvPr/>
        </p:nvSpPr>
        <p:spPr bwMode="auto">
          <a:xfrm>
            <a:off x="5861050" y="5570538"/>
            <a:ext cx="1287463" cy="865187"/>
          </a:xfrm>
          <a:custGeom>
            <a:avLst/>
            <a:gdLst>
              <a:gd name="T0" fmla="*/ 92 w 684"/>
              <a:gd name="T1" fmla="*/ 0 h 545"/>
              <a:gd name="T2" fmla="*/ 73 w 684"/>
              <a:gd name="T3" fmla="*/ 1 h 545"/>
              <a:gd name="T4" fmla="*/ 56 w 684"/>
              <a:gd name="T5" fmla="*/ 6 h 545"/>
              <a:gd name="T6" fmla="*/ 41 w 684"/>
              <a:gd name="T7" fmla="*/ 15 h 545"/>
              <a:gd name="T8" fmla="*/ 27 w 684"/>
              <a:gd name="T9" fmla="*/ 27 h 545"/>
              <a:gd name="T10" fmla="*/ 15 w 684"/>
              <a:gd name="T11" fmla="*/ 40 h 545"/>
              <a:gd name="T12" fmla="*/ 7 w 684"/>
              <a:gd name="T13" fmla="*/ 55 h 545"/>
              <a:gd name="T14" fmla="*/ 1 w 684"/>
              <a:gd name="T15" fmla="*/ 72 h 545"/>
              <a:gd name="T16" fmla="*/ 0 w 684"/>
              <a:gd name="T17" fmla="*/ 90 h 545"/>
              <a:gd name="T18" fmla="*/ 0 w 684"/>
              <a:gd name="T19" fmla="*/ 455 h 545"/>
              <a:gd name="T20" fmla="*/ 1 w 684"/>
              <a:gd name="T21" fmla="*/ 473 h 545"/>
              <a:gd name="T22" fmla="*/ 7 w 684"/>
              <a:gd name="T23" fmla="*/ 490 h 545"/>
              <a:gd name="T24" fmla="*/ 15 w 684"/>
              <a:gd name="T25" fmla="*/ 505 h 545"/>
              <a:gd name="T26" fmla="*/ 27 w 684"/>
              <a:gd name="T27" fmla="*/ 519 h 545"/>
              <a:gd name="T28" fmla="*/ 41 w 684"/>
              <a:gd name="T29" fmla="*/ 530 h 545"/>
              <a:gd name="T30" fmla="*/ 56 w 684"/>
              <a:gd name="T31" fmla="*/ 539 h 545"/>
              <a:gd name="T32" fmla="*/ 73 w 684"/>
              <a:gd name="T33" fmla="*/ 544 h 545"/>
              <a:gd name="T34" fmla="*/ 92 w 684"/>
              <a:gd name="T35" fmla="*/ 545 h 545"/>
              <a:gd name="T36" fmla="*/ 592 w 684"/>
              <a:gd name="T37" fmla="*/ 545 h 545"/>
              <a:gd name="T38" fmla="*/ 610 w 684"/>
              <a:gd name="T39" fmla="*/ 544 h 545"/>
              <a:gd name="T40" fmla="*/ 628 w 684"/>
              <a:gd name="T41" fmla="*/ 539 h 545"/>
              <a:gd name="T42" fmla="*/ 643 w 684"/>
              <a:gd name="T43" fmla="*/ 530 h 545"/>
              <a:gd name="T44" fmla="*/ 657 w 684"/>
              <a:gd name="T45" fmla="*/ 519 h 545"/>
              <a:gd name="T46" fmla="*/ 669 w 684"/>
              <a:gd name="T47" fmla="*/ 505 h 545"/>
              <a:gd name="T48" fmla="*/ 677 w 684"/>
              <a:gd name="T49" fmla="*/ 490 h 545"/>
              <a:gd name="T50" fmla="*/ 682 w 684"/>
              <a:gd name="T51" fmla="*/ 473 h 545"/>
              <a:gd name="T52" fmla="*/ 684 w 684"/>
              <a:gd name="T53" fmla="*/ 455 h 545"/>
              <a:gd name="T54" fmla="*/ 684 w 684"/>
              <a:gd name="T55" fmla="*/ 90 h 545"/>
              <a:gd name="T56" fmla="*/ 682 w 684"/>
              <a:gd name="T57" fmla="*/ 72 h 545"/>
              <a:gd name="T58" fmla="*/ 677 w 684"/>
              <a:gd name="T59" fmla="*/ 55 h 545"/>
              <a:gd name="T60" fmla="*/ 669 w 684"/>
              <a:gd name="T61" fmla="*/ 40 h 545"/>
              <a:gd name="T62" fmla="*/ 657 w 684"/>
              <a:gd name="T63" fmla="*/ 27 h 545"/>
              <a:gd name="T64" fmla="*/ 643 w 684"/>
              <a:gd name="T65" fmla="*/ 15 h 545"/>
              <a:gd name="T66" fmla="*/ 628 w 684"/>
              <a:gd name="T67" fmla="*/ 6 h 545"/>
              <a:gd name="T68" fmla="*/ 610 w 684"/>
              <a:gd name="T69" fmla="*/ 1 h 545"/>
              <a:gd name="T70" fmla="*/ 592 w 684"/>
              <a:gd name="T71" fmla="*/ 0 h 545"/>
              <a:gd name="T72" fmla="*/ 92 w 684"/>
              <a:gd name="T73" fmla="*/ 0 h 54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84"/>
              <a:gd name="T112" fmla="*/ 0 h 545"/>
              <a:gd name="T113" fmla="*/ 684 w 684"/>
              <a:gd name="T114" fmla="*/ 545 h 545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84" h="545">
                <a:moveTo>
                  <a:pt x="92" y="0"/>
                </a:moveTo>
                <a:lnTo>
                  <a:pt x="73" y="1"/>
                </a:lnTo>
                <a:lnTo>
                  <a:pt x="56" y="6"/>
                </a:lnTo>
                <a:lnTo>
                  <a:pt x="41" y="15"/>
                </a:lnTo>
                <a:lnTo>
                  <a:pt x="27" y="27"/>
                </a:lnTo>
                <a:lnTo>
                  <a:pt x="15" y="40"/>
                </a:lnTo>
                <a:lnTo>
                  <a:pt x="7" y="55"/>
                </a:lnTo>
                <a:lnTo>
                  <a:pt x="1" y="72"/>
                </a:lnTo>
                <a:lnTo>
                  <a:pt x="0" y="90"/>
                </a:lnTo>
                <a:lnTo>
                  <a:pt x="0" y="455"/>
                </a:lnTo>
                <a:lnTo>
                  <a:pt x="1" y="473"/>
                </a:lnTo>
                <a:lnTo>
                  <a:pt x="7" y="490"/>
                </a:lnTo>
                <a:lnTo>
                  <a:pt x="15" y="505"/>
                </a:lnTo>
                <a:lnTo>
                  <a:pt x="27" y="519"/>
                </a:lnTo>
                <a:lnTo>
                  <a:pt x="41" y="530"/>
                </a:lnTo>
                <a:lnTo>
                  <a:pt x="56" y="539"/>
                </a:lnTo>
                <a:lnTo>
                  <a:pt x="73" y="544"/>
                </a:lnTo>
                <a:lnTo>
                  <a:pt x="92" y="545"/>
                </a:lnTo>
                <a:lnTo>
                  <a:pt x="592" y="545"/>
                </a:lnTo>
                <a:lnTo>
                  <a:pt x="610" y="544"/>
                </a:lnTo>
                <a:lnTo>
                  <a:pt x="628" y="539"/>
                </a:lnTo>
                <a:lnTo>
                  <a:pt x="643" y="530"/>
                </a:lnTo>
                <a:lnTo>
                  <a:pt x="657" y="519"/>
                </a:lnTo>
                <a:lnTo>
                  <a:pt x="669" y="505"/>
                </a:lnTo>
                <a:lnTo>
                  <a:pt x="677" y="490"/>
                </a:lnTo>
                <a:lnTo>
                  <a:pt x="682" y="473"/>
                </a:lnTo>
                <a:lnTo>
                  <a:pt x="684" y="455"/>
                </a:lnTo>
                <a:lnTo>
                  <a:pt x="684" y="90"/>
                </a:lnTo>
                <a:lnTo>
                  <a:pt x="682" y="72"/>
                </a:lnTo>
                <a:lnTo>
                  <a:pt x="677" y="55"/>
                </a:lnTo>
                <a:lnTo>
                  <a:pt x="669" y="40"/>
                </a:lnTo>
                <a:lnTo>
                  <a:pt x="657" y="27"/>
                </a:lnTo>
                <a:lnTo>
                  <a:pt x="643" y="15"/>
                </a:lnTo>
                <a:lnTo>
                  <a:pt x="628" y="6"/>
                </a:lnTo>
                <a:lnTo>
                  <a:pt x="610" y="1"/>
                </a:lnTo>
                <a:lnTo>
                  <a:pt x="592" y="0"/>
                </a:lnTo>
                <a:lnTo>
                  <a:pt x="92" y="0"/>
                </a:lnTo>
                <a:close/>
              </a:path>
            </a:pathLst>
          </a:custGeom>
          <a:noFill/>
          <a:ln w="8001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8" name="Freeform 26"/>
          <p:cNvSpPr>
            <a:spLocks/>
          </p:cNvSpPr>
          <p:nvPr/>
        </p:nvSpPr>
        <p:spPr bwMode="auto">
          <a:xfrm>
            <a:off x="3282950" y="1238250"/>
            <a:ext cx="1287463" cy="866775"/>
          </a:xfrm>
          <a:custGeom>
            <a:avLst/>
            <a:gdLst>
              <a:gd name="T0" fmla="*/ 92 w 684"/>
              <a:gd name="T1" fmla="*/ 0 h 546"/>
              <a:gd name="T2" fmla="*/ 74 w 684"/>
              <a:gd name="T3" fmla="*/ 2 h 546"/>
              <a:gd name="T4" fmla="*/ 56 w 684"/>
              <a:gd name="T5" fmla="*/ 7 h 546"/>
              <a:gd name="T6" fmla="*/ 41 w 684"/>
              <a:gd name="T7" fmla="*/ 15 h 546"/>
              <a:gd name="T8" fmla="*/ 27 w 684"/>
              <a:gd name="T9" fmla="*/ 27 h 546"/>
              <a:gd name="T10" fmla="*/ 15 w 684"/>
              <a:gd name="T11" fmla="*/ 40 h 546"/>
              <a:gd name="T12" fmla="*/ 7 w 684"/>
              <a:gd name="T13" fmla="*/ 55 h 546"/>
              <a:gd name="T14" fmla="*/ 2 w 684"/>
              <a:gd name="T15" fmla="*/ 72 h 546"/>
              <a:gd name="T16" fmla="*/ 0 w 684"/>
              <a:gd name="T17" fmla="*/ 91 h 546"/>
              <a:gd name="T18" fmla="*/ 0 w 684"/>
              <a:gd name="T19" fmla="*/ 455 h 546"/>
              <a:gd name="T20" fmla="*/ 2 w 684"/>
              <a:gd name="T21" fmla="*/ 473 h 546"/>
              <a:gd name="T22" fmla="*/ 7 w 684"/>
              <a:gd name="T23" fmla="*/ 490 h 546"/>
              <a:gd name="T24" fmla="*/ 15 w 684"/>
              <a:gd name="T25" fmla="*/ 505 h 546"/>
              <a:gd name="T26" fmla="*/ 27 w 684"/>
              <a:gd name="T27" fmla="*/ 519 h 546"/>
              <a:gd name="T28" fmla="*/ 41 w 684"/>
              <a:gd name="T29" fmla="*/ 531 h 546"/>
              <a:gd name="T30" fmla="*/ 56 w 684"/>
              <a:gd name="T31" fmla="*/ 539 h 546"/>
              <a:gd name="T32" fmla="*/ 74 w 684"/>
              <a:gd name="T33" fmla="*/ 544 h 546"/>
              <a:gd name="T34" fmla="*/ 92 w 684"/>
              <a:gd name="T35" fmla="*/ 546 h 546"/>
              <a:gd name="T36" fmla="*/ 592 w 684"/>
              <a:gd name="T37" fmla="*/ 546 h 546"/>
              <a:gd name="T38" fmla="*/ 611 w 684"/>
              <a:gd name="T39" fmla="*/ 544 h 546"/>
              <a:gd name="T40" fmla="*/ 628 w 684"/>
              <a:gd name="T41" fmla="*/ 539 h 546"/>
              <a:gd name="T42" fmla="*/ 643 w 684"/>
              <a:gd name="T43" fmla="*/ 531 h 546"/>
              <a:gd name="T44" fmla="*/ 657 w 684"/>
              <a:gd name="T45" fmla="*/ 519 h 546"/>
              <a:gd name="T46" fmla="*/ 669 w 684"/>
              <a:gd name="T47" fmla="*/ 505 h 546"/>
              <a:gd name="T48" fmla="*/ 677 w 684"/>
              <a:gd name="T49" fmla="*/ 490 h 546"/>
              <a:gd name="T50" fmla="*/ 683 w 684"/>
              <a:gd name="T51" fmla="*/ 473 h 546"/>
              <a:gd name="T52" fmla="*/ 684 w 684"/>
              <a:gd name="T53" fmla="*/ 455 h 546"/>
              <a:gd name="T54" fmla="*/ 684 w 684"/>
              <a:gd name="T55" fmla="*/ 91 h 546"/>
              <a:gd name="T56" fmla="*/ 683 w 684"/>
              <a:gd name="T57" fmla="*/ 72 h 546"/>
              <a:gd name="T58" fmla="*/ 677 w 684"/>
              <a:gd name="T59" fmla="*/ 55 h 546"/>
              <a:gd name="T60" fmla="*/ 669 w 684"/>
              <a:gd name="T61" fmla="*/ 40 h 546"/>
              <a:gd name="T62" fmla="*/ 657 w 684"/>
              <a:gd name="T63" fmla="*/ 27 h 546"/>
              <a:gd name="T64" fmla="*/ 643 w 684"/>
              <a:gd name="T65" fmla="*/ 15 h 546"/>
              <a:gd name="T66" fmla="*/ 628 w 684"/>
              <a:gd name="T67" fmla="*/ 7 h 546"/>
              <a:gd name="T68" fmla="*/ 611 w 684"/>
              <a:gd name="T69" fmla="*/ 2 h 546"/>
              <a:gd name="T70" fmla="*/ 592 w 684"/>
              <a:gd name="T71" fmla="*/ 0 h 546"/>
              <a:gd name="T72" fmla="*/ 92 w 684"/>
              <a:gd name="T73" fmla="*/ 0 h 54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84"/>
              <a:gd name="T112" fmla="*/ 0 h 546"/>
              <a:gd name="T113" fmla="*/ 684 w 684"/>
              <a:gd name="T114" fmla="*/ 546 h 54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84" h="546">
                <a:moveTo>
                  <a:pt x="92" y="0"/>
                </a:moveTo>
                <a:lnTo>
                  <a:pt x="74" y="2"/>
                </a:lnTo>
                <a:lnTo>
                  <a:pt x="56" y="7"/>
                </a:lnTo>
                <a:lnTo>
                  <a:pt x="41" y="15"/>
                </a:lnTo>
                <a:lnTo>
                  <a:pt x="27" y="27"/>
                </a:lnTo>
                <a:lnTo>
                  <a:pt x="15" y="40"/>
                </a:lnTo>
                <a:lnTo>
                  <a:pt x="7" y="55"/>
                </a:lnTo>
                <a:lnTo>
                  <a:pt x="2" y="72"/>
                </a:lnTo>
                <a:lnTo>
                  <a:pt x="0" y="91"/>
                </a:lnTo>
                <a:lnTo>
                  <a:pt x="0" y="455"/>
                </a:lnTo>
                <a:lnTo>
                  <a:pt x="2" y="473"/>
                </a:lnTo>
                <a:lnTo>
                  <a:pt x="7" y="490"/>
                </a:lnTo>
                <a:lnTo>
                  <a:pt x="15" y="505"/>
                </a:lnTo>
                <a:lnTo>
                  <a:pt x="27" y="519"/>
                </a:lnTo>
                <a:lnTo>
                  <a:pt x="41" y="531"/>
                </a:lnTo>
                <a:lnTo>
                  <a:pt x="56" y="539"/>
                </a:lnTo>
                <a:lnTo>
                  <a:pt x="74" y="544"/>
                </a:lnTo>
                <a:lnTo>
                  <a:pt x="92" y="546"/>
                </a:lnTo>
                <a:lnTo>
                  <a:pt x="592" y="546"/>
                </a:lnTo>
                <a:lnTo>
                  <a:pt x="611" y="544"/>
                </a:lnTo>
                <a:lnTo>
                  <a:pt x="628" y="539"/>
                </a:lnTo>
                <a:lnTo>
                  <a:pt x="643" y="531"/>
                </a:lnTo>
                <a:lnTo>
                  <a:pt x="657" y="519"/>
                </a:lnTo>
                <a:lnTo>
                  <a:pt x="669" y="505"/>
                </a:lnTo>
                <a:lnTo>
                  <a:pt x="677" y="490"/>
                </a:lnTo>
                <a:lnTo>
                  <a:pt x="683" y="473"/>
                </a:lnTo>
                <a:lnTo>
                  <a:pt x="684" y="455"/>
                </a:lnTo>
                <a:lnTo>
                  <a:pt x="684" y="91"/>
                </a:lnTo>
                <a:lnTo>
                  <a:pt x="683" y="72"/>
                </a:lnTo>
                <a:lnTo>
                  <a:pt x="677" y="55"/>
                </a:lnTo>
                <a:lnTo>
                  <a:pt x="669" y="40"/>
                </a:lnTo>
                <a:lnTo>
                  <a:pt x="657" y="27"/>
                </a:lnTo>
                <a:lnTo>
                  <a:pt x="643" y="15"/>
                </a:lnTo>
                <a:lnTo>
                  <a:pt x="628" y="7"/>
                </a:lnTo>
                <a:lnTo>
                  <a:pt x="611" y="2"/>
                </a:lnTo>
                <a:lnTo>
                  <a:pt x="592" y="0"/>
                </a:lnTo>
                <a:lnTo>
                  <a:pt x="92" y="0"/>
                </a:lnTo>
                <a:close/>
              </a:path>
            </a:pathLst>
          </a:custGeom>
          <a:noFill/>
          <a:ln w="8001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9" name="Freeform 27"/>
          <p:cNvSpPr>
            <a:spLocks/>
          </p:cNvSpPr>
          <p:nvPr/>
        </p:nvSpPr>
        <p:spPr bwMode="auto">
          <a:xfrm>
            <a:off x="2960688" y="2105025"/>
            <a:ext cx="1289050" cy="865188"/>
          </a:xfrm>
          <a:custGeom>
            <a:avLst/>
            <a:gdLst>
              <a:gd name="T0" fmla="*/ 92 w 684"/>
              <a:gd name="T1" fmla="*/ 0 h 545"/>
              <a:gd name="T2" fmla="*/ 73 w 684"/>
              <a:gd name="T3" fmla="*/ 1 h 545"/>
              <a:gd name="T4" fmla="*/ 56 w 684"/>
              <a:gd name="T5" fmla="*/ 6 h 545"/>
              <a:gd name="T6" fmla="*/ 41 w 684"/>
              <a:gd name="T7" fmla="*/ 15 h 545"/>
              <a:gd name="T8" fmla="*/ 27 w 684"/>
              <a:gd name="T9" fmla="*/ 27 h 545"/>
              <a:gd name="T10" fmla="*/ 15 w 684"/>
              <a:gd name="T11" fmla="*/ 40 h 545"/>
              <a:gd name="T12" fmla="*/ 7 w 684"/>
              <a:gd name="T13" fmla="*/ 55 h 545"/>
              <a:gd name="T14" fmla="*/ 2 w 684"/>
              <a:gd name="T15" fmla="*/ 72 h 545"/>
              <a:gd name="T16" fmla="*/ 0 w 684"/>
              <a:gd name="T17" fmla="*/ 90 h 545"/>
              <a:gd name="T18" fmla="*/ 0 w 684"/>
              <a:gd name="T19" fmla="*/ 455 h 545"/>
              <a:gd name="T20" fmla="*/ 2 w 684"/>
              <a:gd name="T21" fmla="*/ 473 h 545"/>
              <a:gd name="T22" fmla="*/ 7 w 684"/>
              <a:gd name="T23" fmla="*/ 490 h 545"/>
              <a:gd name="T24" fmla="*/ 15 w 684"/>
              <a:gd name="T25" fmla="*/ 505 h 545"/>
              <a:gd name="T26" fmla="*/ 27 w 684"/>
              <a:gd name="T27" fmla="*/ 519 h 545"/>
              <a:gd name="T28" fmla="*/ 41 w 684"/>
              <a:gd name="T29" fmla="*/ 530 h 545"/>
              <a:gd name="T30" fmla="*/ 56 w 684"/>
              <a:gd name="T31" fmla="*/ 539 h 545"/>
              <a:gd name="T32" fmla="*/ 73 w 684"/>
              <a:gd name="T33" fmla="*/ 544 h 545"/>
              <a:gd name="T34" fmla="*/ 92 w 684"/>
              <a:gd name="T35" fmla="*/ 545 h 545"/>
              <a:gd name="T36" fmla="*/ 592 w 684"/>
              <a:gd name="T37" fmla="*/ 545 h 545"/>
              <a:gd name="T38" fmla="*/ 611 w 684"/>
              <a:gd name="T39" fmla="*/ 544 h 545"/>
              <a:gd name="T40" fmla="*/ 628 w 684"/>
              <a:gd name="T41" fmla="*/ 539 h 545"/>
              <a:gd name="T42" fmla="*/ 643 w 684"/>
              <a:gd name="T43" fmla="*/ 530 h 545"/>
              <a:gd name="T44" fmla="*/ 657 w 684"/>
              <a:gd name="T45" fmla="*/ 519 h 545"/>
              <a:gd name="T46" fmla="*/ 669 w 684"/>
              <a:gd name="T47" fmla="*/ 505 h 545"/>
              <a:gd name="T48" fmla="*/ 677 w 684"/>
              <a:gd name="T49" fmla="*/ 490 h 545"/>
              <a:gd name="T50" fmla="*/ 683 w 684"/>
              <a:gd name="T51" fmla="*/ 473 h 545"/>
              <a:gd name="T52" fmla="*/ 684 w 684"/>
              <a:gd name="T53" fmla="*/ 455 h 545"/>
              <a:gd name="T54" fmla="*/ 684 w 684"/>
              <a:gd name="T55" fmla="*/ 90 h 545"/>
              <a:gd name="T56" fmla="*/ 683 w 684"/>
              <a:gd name="T57" fmla="*/ 72 h 545"/>
              <a:gd name="T58" fmla="*/ 677 w 684"/>
              <a:gd name="T59" fmla="*/ 55 h 545"/>
              <a:gd name="T60" fmla="*/ 669 w 684"/>
              <a:gd name="T61" fmla="*/ 40 h 545"/>
              <a:gd name="T62" fmla="*/ 657 w 684"/>
              <a:gd name="T63" fmla="*/ 27 h 545"/>
              <a:gd name="T64" fmla="*/ 643 w 684"/>
              <a:gd name="T65" fmla="*/ 15 h 545"/>
              <a:gd name="T66" fmla="*/ 628 w 684"/>
              <a:gd name="T67" fmla="*/ 6 h 545"/>
              <a:gd name="T68" fmla="*/ 611 w 684"/>
              <a:gd name="T69" fmla="*/ 1 h 545"/>
              <a:gd name="T70" fmla="*/ 592 w 684"/>
              <a:gd name="T71" fmla="*/ 0 h 545"/>
              <a:gd name="T72" fmla="*/ 92 w 684"/>
              <a:gd name="T73" fmla="*/ 0 h 54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84"/>
              <a:gd name="T112" fmla="*/ 0 h 545"/>
              <a:gd name="T113" fmla="*/ 684 w 684"/>
              <a:gd name="T114" fmla="*/ 545 h 545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84" h="545">
                <a:moveTo>
                  <a:pt x="92" y="0"/>
                </a:moveTo>
                <a:lnTo>
                  <a:pt x="73" y="1"/>
                </a:lnTo>
                <a:lnTo>
                  <a:pt x="56" y="6"/>
                </a:lnTo>
                <a:lnTo>
                  <a:pt x="41" y="15"/>
                </a:lnTo>
                <a:lnTo>
                  <a:pt x="27" y="27"/>
                </a:lnTo>
                <a:lnTo>
                  <a:pt x="15" y="40"/>
                </a:lnTo>
                <a:lnTo>
                  <a:pt x="7" y="55"/>
                </a:lnTo>
                <a:lnTo>
                  <a:pt x="2" y="72"/>
                </a:lnTo>
                <a:lnTo>
                  <a:pt x="0" y="90"/>
                </a:lnTo>
                <a:lnTo>
                  <a:pt x="0" y="455"/>
                </a:lnTo>
                <a:lnTo>
                  <a:pt x="2" y="473"/>
                </a:lnTo>
                <a:lnTo>
                  <a:pt x="7" y="490"/>
                </a:lnTo>
                <a:lnTo>
                  <a:pt x="15" y="505"/>
                </a:lnTo>
                <a:lnTo>
                  <a:pt x="27" y="519"/>
                </a:lnTo>
                <a:lnTo>
                  <a:pt x="41" y="530"/>
                </a:lnTo>
                <a:lnTo>
                  <a:pt x="56" y="539"/>
                </a:lnTo>
                <a:lnTo>
                  <a:pt x="73" y="544"/>
                </a:lnTo>
                <a:lnTo>
                  <a:pt x="92" y="545"/>
                </a:lnTo>
                <a:lnTo>
                  <a:pt x="592" y="545"/>
                </a:lnTo>
                <a:lnTo>
                  <a:pt x="611" y="544"/>
                </a:lnTo>
                <a:lnTo>
                  <a:pt x="628" y="539"/>
                </a:lnTo>
                <a:lnTo>
                  <a:pt x="643" y="530"/>
                </a:lnTo>
                <a:lnTo>
                  <a:pt x="657" y="519"/>
                </a:lnTo>
                <a:lnTo>
                  <a:pt x="669" y="505"/>
                </a:lnTo>
                <a:lnTo>
                  <a:pt x="677" y="490"/>
                </a:lnTo>
                <a:lnTo>
                  <a:pt x="683" y="473"/>
                </a:lnTo>
                <a:lnTo>
                  <a:pt x="684" y="455"/>
                </a:lnTo>
                <a:lnTo>
                  <a:pt x="684" y="90"/>
                </a:lnTo>
                <a:lnTo>
                  <a:pt x="683" y="72"/>
                </a:lnTo>
                <a:lnTo>
                  <a:pt x="677" y="55"/>
                </a:lnTo>
                <a:lnTo>
                  <a:pt x="669" y="40"/>
                </a:lnTo>
                <a:lnTo>
                  <a:pt x="657" y="27"/>
                </a:lnTo>
                <a:lnTo>
                  <a:pt x="643" y="15"/>
                </a:lnTo>
                <a:lnTo>
                  <a:pt x="628" y="6"/>
                </a:lnTo>
                <a:lnTo>
                  <a:pt x="611" y="1"/>
                </a:lnTo>
                <a:lnTo>
                  <a:pt x="592" y="0"/>
                </a:lnTo>
                <a:lnTo>
                  <a:pt x="92" y="0"/>
                </a:lnTo>
                <a:close/>
              </a:path>
            </a:pathLst>
          </a:custGeom>
          <a:noFill/>
          <a:ln w="8001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20" name="Freeform 28"/>
          <p:cNvSpPr>
            <a:spLocks/>
          </p:cNvSpPr>
          <p:nvPr/>
        </p:nvSpPr>
        <p:spPr bwMode="auto">
          <a:xfrm>
            <a:off x="2557463" y="2970213"/>
            <a:ext cx="1287462" cy="866775"/>
          </a:xfrm>
          <a:custGeom>
            <a:avLst/>
            <a:gdLst>
              <a:gd name="T0" fmla="*/ 92 w 684"/>
              <a:gd name="T1" fmla="*/ 0 h 546"/>
              <a:gd name="T2" fmla="*/ 74 w 684"/>
              <a:gd name="T3" fmla="*/ 2 h 546"/>
              <a:gd name="T4" fmla="*/ 56 w 684"/>
              <a:gd name="T5" fmla="*/ 7 h 546"/>
              <a:gd name="T6" fmla="*/ 41 w 684"/>
              <a:gd name="T7" fmla="*/ 16 h 546"/>
              <a:gd name="T8" fmla="*/ 27 w 684"/>
              <a:gd name="T9" fmla="*/ 27 h 546"/>
              <a:gd name="T10" fmla="*/ 15 w 684"/>
              <a:gd name="T11" fmla="*/ 41 h 546"/>
              <a:gd name="T12" fmla="*/ 7 w 684"/>
              <a:gd name="T13" fmla="*/ 56 h 546"/>
              <a:gd name="T14" fmla="*/ 2 w 684"/>
              <a:gd name="T15" fmla="*/ 73 h 546"/>
              <a:gd name="T16" fmla="*/ 0 w 684"/>
              <a:gd name="T17" fmla="*/ 91 h 546"/>
              <a:gd name="T18" fmla="*/ 0 w 684"/>
              <a:gd name="T19" fmla="*/ 455 h 546"/>
              <a:gd name="T20" fmla="*/ 2 w 684"/>
              <a:gd name="T21" fmla="*/ 474 h 546"/>
              <a:gd name="T22" fmla="*/ 7 w 684"/>
              <a:gd name="T23" fmla="*/ 491 h 546"/>
              <a:gd name="T24" fmla="*/ 15 w 684"/>
              <a:gd name="T25" fmla="*/ 506 h 546"/>
              <a:gd name="T26" fmla="*/ 27 w 684"/>
              <a:gd name="T27" fmla="*/ 519 h 546"/>
              <a:gd name="T28" fmla="*/ 41 w 684"/>
              <a:gd name="T29" fmla="*/ 531 h 546"/>
              <a:gd name="T30" fmla="*/ 56 w 684"/>
              <a:gd name="T31" fmla="*/ 539 h 546"/>
              <a:gd name="T32" fmla="*/ 74 w 684"/>
              <a:gd name="T33" fmla="*/ 544 h 546"/>
              <a:gd name="T34" fmla="*/ 92 w 684"/>
              <a:gd name="T35" fmla="*/ 546 h 546"/>
              <a:gd name="T36" fmla="*/ 592 w 684"/>
              <a:gd name="T37" fmla="*/ 546 h 546"/>
              <a:gd name="T38" fmla="*/ 611 w 684"/>
              <a:gd name="T39" fmla="*/ 544 h 546"/>
              <a:gd name="T40" fmla="*/ 628 w 684"/>
              <a:gd name="T41" fmla="*/ 539 h 546"/>
              <a:gd name="T42" fmla="*/ 643 w 684"/>
              <a:gd name="T43" fmla="*/ 531 h 546"/>
              <a:gd name="T44" fmla="*/ 657 w 684"/>
              <a:gd name="T45" fmla="*/ 519 h 546"/>
              <a:gd name="T46" fmla="*/ 669 w 684"/>
              <a:gd name="T47" fmla="*/ 506 h 546"/>
              <a:gd name="T48" fmla="*/ 678 w 684"/>
              <a:gd name="T49" fmla="*/ 491 h 546"/>
              <a:gd name="T50" fmla="*/ 683 w 684"/>
              <a:gd name="T51" fmla="*/ 474 h 546"/>
              <a:gd name="T52" fmla="*/ 684 w 684"/>
              <a:gd name="T53" fmla="*/ 455 h 546"/>
              <a:gd name="T54" fmla="*/ 684 w 684"/>
              <a:gd name="T55" fmla="*/ 91 h 546"/>
              <a:gd name="T56" fmla="*/ 683 w 684"/>
              <a:gd name="T57" fmla="*/ 73 h 546"/>
              <a:gd name="T58" fmla="*/ 678 w 684"/>
              <a:gd name="T59" fmla="*/ 56 h 546"/>
              <a:gd name="T60" fmla="*/ 669 w 684"/>
              <a:gd name="T61" fmla="*/ 41 h 546"/>
              <a:gd name="T62" fmla="*/ 657 w 684"/>
              <a:gd name="T63" fmla="*/ 27 h 546"/>
              <a:gd name="T64" fmla="*/ 643 w 684"/>
              <a:gd name="T65" fmla="*/ 16 h 546"/>
              <a:gd name="T66" fmla="*/ 628 w 684"/>
              <a:gd name="T67" fmla="*/ 7 h 546"/>
              <a:gd name="T68" fmla="*/ 611 w 684"/>
              <a:gd name="T69" fmla="*/ 2 h 546"/>
              <a:gd name="T70" fmla="*/ 592 w 684"/>
              <a:gd name="T71" fmla="*/ 0 h 546"/>
              <a:gd name="T72" fmla="*/ 92 w 684"/>
              <a:gd name="T73" fmla="*/ 0 h 54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84"/>
              <a:gd name="T112" fmla="*/ 0 h 546"/>
              <a:gd name="T113" fmla="*/ 684 w 684"/>
              <a:gd name="T114" fmla="*/ 546 h 54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84" h="546">
                <a:moveTo>
                  <a:pt x="92" y="0"/>
                </a:moveTo>
                <a:lnTo>
                  <a:pt x="74" y="2"/>
                </a:lnTo>
                <a:lnTo>
                  <a:pt x="56" y="7"/>
                </a:lnTo>
                <a:lnTo>
                  <a:pt x="41" y="16"/>
                </a:lnTo>
                <a:lnTo>
                  <a:pt x="27" y="27"/>
                </a:lnTo>
                <a:lnTo>
                  <a:pt x="15" y="41"/>
                </a:lnTo>
                <a:lnTo>
                  <a:pt x="7" y="56"/>
                </a:lnTo>
                <a:lnTo>
                  <a:pt x="2" y="73"/>
                </a:lnTo>
                <a:lnTo>
                  <a:pt x="0" y="91"/>
                </a:lnTo>
                <a:lnTo>
                  <a:pt x="0" y="455"/>
                </a:lnTo>
                <a:lnTo>
                  <a:pt x="2" y="474"/>
                </a:lnTo>
                <a:lnTo>
                  <a:pt x="7" y="491"/>
                </a:lnTo>
                <a:lnTo>
                  <a:pt x="15" y="506"/>
                </a:lnTo>
                <a:lnTo>
                  <a:pt x="27" y="519"/>
                </a:lnTo>
                <a:lnTo>
                  <a:pt x="41" y="531"/>
                </a:lnTo>
                <a:lnTo>
                  <a:pt x="56" y="539"/>
                </a:lnTo>
                <a:lnTo>
                  <a:pt x="74" y="544"/>
                </a:lnTo>
                <a:lnTo>
                  <a:pt x="92" y="546"/>
                </a:lnTo>
                <a:lnTo>
                  <a:pt x="592" y="546"/>
                </a:lnTo>
                <a:lnTo>
                  <a:pt x="611" y="544"/>
                </a:lnTo>
                <a:lnTo>
                  <a:pt x="628" y="539"/>
                </a:lnTo>
                <a:lnTo>
                  <a:pt x="643" y="531"/>
                </a:lnTo>
                <a:lnTo>
                  <a:pt x="657" y="519"/>
                </a:lnTo>
                <a:lnTo>
                  <a:pt x="669" y="506"/>
                </a:lnTo>
                <a:lnTo>
                  <a:pt x="678" y="491"/>
                </a:lnTo>
                <a:lnTo>
                  <a:pt x="683" y="474"/>
                </a:lnTo>
                <a:lnTo>
                  <a:pt x="684" y="455"/>
                </a:lnTo>
                <a:lnTo>
                  <a:pt x="684" y="91"/>
                </a:lnTo>
                <a:lnTo>
                  <a:pt x="683" y="73"/>
                </a:lnTo>
                <a:lnTo>
                  <a:pt x="678" y="56"/>
                </a:lnTo>
                <a:lnTo>
                  <a:pt x="669" y="41"/>
                </a:lnTo>
                <a:lnTo>
                  <a:pt x="657" y="27"/>
                </a:lnTo>
                <a:lnTo>
                  <a:pt x="643" y="16"/>
                </a:lnTo>
                <a:lnTo>
                  <a:pt x="628" y="7"/>
                </a:lnTo>
                <a:lnTo>
                  <a:pt x="611" y="2"/>
                </a:lnTo>
                <a:lnTo>
                  <a:pt x="592" y="0"/>
                </a:lnTo>
                <a:lnTo>
                  <a:pt x="92" y="0"/>
                </a:lnTo>
                <a:close/>
              </a:path>
            </a:pathLst>
          </a:custGeom>
          <a:noFill/>
          <a:ln w="8001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21" name="Freeform 29"/>
          <p:cNvSpPr>
            <a:spLocks/>
          </p:cNvSpPr>
          <p:nvPr/>
        </p:nvSpPr>
        <p:spPr bwMode="auto">
          <a:xfrm>
            <a:off x="2154238" y="3836988"/>
            <a:ext cx="1290637" cy="866775"/>
          </a:xfrm>
          <a:custGeom>
            <a:avLst/>
            <a:gdLst>
              <a:gd name="T0" fmla="*/ 93 w 685"/>
              <a:gd name="T1" fmla="*/ 0 h 546"/>
              <a:gd name="T2" fmla="*/ 74 w 685"/>
              <a:gd name="T3" fmla="*/ 2 h 546"/>
              <a:gd name="T4" fmla="*/ 57 w 685"/>
              <a:gd name="T5" fmla="*/ 7 h 546"/>
              <a:gd name="T6" fmla="*/ 41 w 685"/>
              <a:gd name="T7" fmla="*/ 15 h 546"/>
              <a:gd name="T8" fmla="*/ 28 w 685"/>
              <a:gd name="T9" fmla="*/ 27 h 546"/>
              <a:gd name="T10" fmla="*/ 16 w 685"/>
              <a:gd name="T11" fmla="*/ 40 h 546"/>
              <a:gd name="T12" fmla="*/ 7 w 685"/>
              <a:gd name="T13" fmla="*/ 56 h 546"/>
              <a:gd name="T14" fmla="*/ 2 w 685"/>
              <a:gd name="T15" fmla="*/ 72 h 546"/>
              <a:gd name="T16" fmla="*/ 0 w 685"/>
              <a:gd name="T17" fmla="*/ 91 h 546"/>
              <a:gd name="T18" fmla="*/ 0 w 685"/>
              <a:gd name="T19" fmla="*/ 455 h 546"/>
              <a:gd name="T20" fmla="*/ 2 w 685"/>
              <a:gd name="T21" fmla="*/ 474 h 546"/>
              <a:gd name="T22" fmla="*/ 7 w 685"/>
              <a:gd name="T23" fmla="*/ 490 h 546"/>
              <a:gd name="T24" fmla="*/ 16 w 685"/>
              <a:gd name="T25" fmla="*/ 506 h 546"/>
              <a:gd name="T26" fmla="*/ 28 w 685"/>
              <a:gd name="T27" fmla="*/ 519 h 546"/>
              <a:gd name="T28" fmla="*/ 41 w 685"/>
              <a:gd name="T29" fmla="*/ 531 h 546"/>
              <a:gd name="T30" fmla="*/ 57 w 685"/>
              <a:gd name="T31" fmla="*/ 539 h 546"/>
              <a:gd name="T32" fmla="*/ 74 w 685"/>
              <a:gd name="T33" fmla="*/ 544 h 546"/>
              <a:gd name="T34" fmla="*/ 93 w 685"/>
              <a:gd name="T35" fmla="*/ 546 h 546"/>
              <a:gd name="T36" fmla="*/ 592 w 685"/>
              <a:gd name="T37" fmla="*/ 546 h 546"/>
              <a:gd name="T38" fmla="*/ 611 w 685"/>
              <a:gd name="T39" fmla="*/ 544 h 546"/>
              <a:gd name="T40" fmla="*/ 628 w 685"/>
              <a:gd name="T41" fmla="*/ 539 h 546"/>
              <a:gd name="T42" fmla="*/ 643 w 685"/>
              <a:gd name="T43" fmla="*/ 531 h 546"/>
              <a:gd name="T44" fmla="*/ 657 w 685"/>
              <a:gd name="T45" fmla="*/ 519 h 546"/>
              <a:gd name="T46" fmla="*/ 669 w 685"/>
              <a:gd name="T47" fmla="*/ 506 h 546"/>
              <a:gd name="T48" fmla="*/ 678 w 685"/>
              <a:gd name="T49" fmla="*/ 490 h 546"/>
              <a:gd name="T50" fmla="*/ 683 w 685"/>
              <a:gd name="T51" fmla="*/ 474 h 546"/>
              <a:gd name="T52" fmla="*/ 685 w 685"/>
              <a:gd name="T53" fmla="*/ 455 h 546"/>
              <a:gd name="T54" fmla="*/ 685 w 685"/>
              <a:gd name="T55" fmla="*/ 91 h 546"/>
              <a:gd name="T56" fmla="*/ 683 w 685"/>
              <a:gd name="T57" fmla="*/ 72 h 546"/>
              <a:gd name="T58" fmla="*/ 678 w 685"/>
              <a:gd name="T59" fmla="*/ 56 h 546"/>
              <a:gd name="T60" fmla="*/ 669 w 685"/>
              <a:gd name="T61" fmla="*/ 40 h 546"/>
              <a:gd name="T62" fmla="*/ 657 w 685"/>
              <a:gd name="T63" fmla="*/ 27 h 546"/>
              <a:gd name="T64" fmla="*/ 643 w 685"/>
              <a:gd name="T65" fmla="*/ 15 h 546"/>
              <a:gd name="T66" fmla="*/ 628 w 685"/>
              <a:gd name="T67" fmla="*/ 7 h 546"/>
              <a:gd name="T68" fmla="*/ 611 w 685"/>
              <a:gd name="T69" fmla="*/ 2 h 546"/>
              <a:gd name="T70" fmla="*/ 592 w 685"/>
              <a:gd name="T71" fmla="*/ 0 h 546"/>
              <a:gd name="T72" fmla="*/ 93 w 685"/>
              <a:gd name="T73" fmla="*/ 0 h 54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85"/>
              <a:gd name="T112" fmla="*/ 0 h 546"/>
              <a:gd name="T113" fmla="*/ 685 w 685"/>
              <a:gd name="T114" fmla="*/ 546 h 54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85" h="546">
                <a:moveTo>
                  <a:pt x="93" y="0"/>
                </a:moveTo>
                <a:lnTo>
                  <a:pt x="74" y="2"/>
                </a:lnTo>
                <a:lnTo>
                  <a:pt x="57" y="7"/>
                </a:lnTo>
                <a:lnTo>
                  <a:pt x="41" y="15"/>
                </a:lnTo>
                <a:lnTo>
                  <a:pt x="28" y="27"/>
                </a:lnTo>
                <a:lnTo>
                  <a:pt x="16" y="40"/>
                </a:lnTo>
                <a:lnTo>
                  <a:pt x="7" y="56"/>
                </a:lnTo>
                <a:lnTo>
                  <a:pt x="2" y="72"/>
                </a:lnTo>
                <a:lnTo>
                  <a:pt x="0" y="91"/>
                </a:lnTo>
                <a:lnTo>
                  <a:pt x="0" y="455"/>
                </a:lnTo>
                <a:lnTo>
                  <a:pt x="2" y="474"/>
                </a:lnTo>
                <a:lnTo>
                  <a:pt x="7" y="490"/>
                </a:lnTo>
                <a:lnTo>
                  <a:pt x="16" y="506"/>
                </a:lnTo>
                <a:lnTo>
                  <a:pt x="28" y="519"/>
                </a:lnTo>
                <a:lnTo>
                  <a:pt x="41" y="531"/>
                </a:lnTo>
                <a:lnTo>
                  <a:pt x="57" y="539"/>
                </a:lnTo>
                <a:lnTo>
                  <a:pt x="74" y="544"/>
                </a:lnTo>
                <a:lnTo>
                  <a:pt x="93" y="546"/>
                </a:lnTo>
                <a:lnTo>
                  <a:pt x="592" y="546"/>
                </a:lnTo>
                <a:lnTo>
                  <a:pt x="611" y="544"/>
                </a:lnTo>
                <a:lnTo>
                  <a:pt x="628" y="539"/>
                </a:lnTo>
                <a:lnTo>
                  <a:pt x="643" y="531"/>
                </a:lnTo>
                <a:lnTo>
                  <a:pt x="657" y="519"/>
                </a:lnTo>
                <a:lnTo>
                  <a:pt x="669" y="506"/>
                </a:lnTo>
                <a:lnTo>
                  <a:pt x="678" y="490"/>
                </a:lnTo>
                <a:lnTo>
                  <a:pt x="683" y="474"/>
                </a:lnTo>
                <a:lnTo>
                  <a:pt x="685" y="455"/>
                </a:lnTo>
                <a:lnTo>
                  <a:pt x="685" y="91"/>
                </a:lnTo>
                <a:lnTo>
                  <a:pt x="683" y="72"/>
                </a:lnTo>
                <a:lnTo>
                  <a:pt x="678" y="56"/>
                </a:lnTo>
                <a:lnTo>
                  <a:pt x="669" y="40"/>
                </a:lnTo>
                <a:lnTo>
                  <a:pt x="657" y="27"/>
                </a:lnTo>
                <a:lnTo>
                  <a:pt x="643" y="15"/>
                </a:lnTo>
                <a:lnTo>
                  <a:pt x="628" y="7"/>
                </a:lnTo>
                <a:lnTo>
                  <a:pt x="611" y="2"/>
                </a:lnTo>
                <a:lnTo>
                  <a:pt x="592" y="0"/>
                </a:lnTo>
                <a:lnTo>
                  <a:pt x="93" y="0"/>
                </a:lnTo>
                <a:close/>
              </a:path>
            </a:pathLst>
          </a:custGeom>
          <a:noFill/>
          <a:ln w="8001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22" name="Freeform 30"/>
          <p:cNvSpPr>
            <a:spLocks/>
          </p:cNvSpPr>
          <p:nvPr/>
        </p:nvSpPr>
        <p:spPr bwMode="auto">
          <a:xfrm>
            <a:off x="4637088" y="1779588"/>
            <a:ext cx="322262" cy="200025"/>
          </a:xfrm>
          <a:custGeom>
            <a:avLst/>
            <a:gdLst>
              <a:gd name="T0" fmla="*/ 129 w 171"/>
              <a:gd name="T1" fmla="*/ 0 h 126"/>
              <a:gd name="T2" fmla="*/ 129 w 171"/>
              <a:gd name="T3" fmla="*/ 32 h 126"/>
              <a:gd name="T4" fmla="*/ 0 w 171"/>
              <a:gd name="T5" fmla="*/ 32 h 126"/>
              <a:gd name="T6" fmla="*/ 0 w 171"/>
              <a:gd name="T7" fmla="*/ 94 h 126"/>
              <a:gd name="T8" fmla="*/ 129 w 171"/>
              <a:gd name="T9" fmla="*/ 94 h 126"/>
              <a:gd name="T10" fmla="*/ 129 w 171"/>
              <a:gd name="T11" fmla="*/ 126 h 126"/>
              <a:gd name="T12" fmla="*/ 171 w 171"/>
              <a:gd name="T13" fmla="*/ 62 h 126"/>
              <a:gd name="T14" fmla="*/ 129 w 171"/>
              <a:gd name="T15" fmla="*/ 0 h 12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71"/>
              <a:gd name="T25" fmla="*/ 0 h 126"/>
              <a:gd name="T26" fmla="*/ 171 w 171"/>
              <a:gd name="T27" fmla="*/ 126 h 12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71" h="126">
                <a:moveTo>
                  <a:pt x="129" y="0"/>
                </a:moveTo>
                <a:lnTo>
                  <a:pt x="129" y="32"/>
                </a:lnTo>
                <a:lnTo>
                  <a:pt x="0" y="32"/>
                </a:lnTo>
                <a:lnTo>
                  <a:pt x="0" y="94"/>
                </a:lnTo>
                <a:lnTo>
                  <a:pt x="129" y="94"/>
                </a:lnTo>
                <a:lnTo>
                  <a:pt x="129" y="126"/>
                </a:lnTo>
                <a:lnTo>
                  <a:pt x="171" y="62"/>
                </a:lnTo>
                <a:lnTo>
                  <a:pt x="129" y="0"/>
                </a:lnTo>
                <a:close/>
              </a:path>
            </a:pathLst>
          </a:custGeom>
          <a:solidFill>
            <a:schemeClr val="tx1"/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23" name="Freeform 31"/>
          <p:cNvSpPr>
            <a:spLocks/>
          </p:cNvSpPr>
          <p:nvPr/>
        </p:nvSpPr>
        <p:spPr bwMode="auto">
          <a:xfrm>
            <a:off x="4637088" y="1550988"/>
            <a:ext cx="322262" cy="200025"/>
          </a:xfrm>
          <a:custGeom>
            <a:avLst/>
            <a:gdLst>
              <a:gd name="T0" fmla="*/ 129 w 171"/>
              <a:gd name="T1" fmla="*/ 0 h 126"/>
              <a:gd name="T2" fmla="*/ 129 w 171"/>
              <a:gd name="T3" fmla="*/ 32 h 126"/>
              <a:gd name="T4" fmla="*/ 0 w 171"/>
              <a:gd name="T5" fmla="*/ 32 h 126"/>
              <a:gd name="T6" fmla="*/ 0 w 171"/>
              <a:gd name="T7" fmla="*/ 94 h 126"/>
              <a:gd name="T8" fmla="*/ 129 w 171"/>
              <a:gd name="T9" fmla="*/ 94 h 126"/>
              <a:gd name="T10" fmla="*/ 129 w 171"/>
              <a:gd name="T11" fmla="*/ 126 h 126"/>
              <a:gd name="T12" fmla="*/ 171 w 171"/>
              <a:gd name="T13" fmla="*/ 62 h 126"/>
              <a:gd name="T14" fmla="*/ 129 w 171"/>
              <a:gd name="T15" fmla="*/ 0 h 12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71"/>
              <a:gd name="T25" fmla="*/ 0 h 126"/>
              <a:gd name="T26" fmla="*/ 171 w 171"/>
              <a:gd name="T27" fmla="*/ 126 h 12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71" h="126">
                <a:moveTo>
                  <a:pt x="129" y="0"/>
                </a:moveTo>
                <a:lnTo>
                  <a:pt x="129" y="32"/>
                </a:lnTo>
                <a:lnTo>
                  <a:pt x="0" y="32"/>
                </a:lnTo>
                <a:lnTo>
                  <a:pt x="0" y="94"/>
                </a:lnTo>
                <a:lnTo>
                  <a:pt x="129" y="94"/>
                </a:lnTo>
                <a:lnTo>
                  <a:pt x="129" y="126"/>
                </a:lnTo>
                <a:lnTo>
                  <a:pt x="171" y="62"/>
                </a:lnTo>
                <a:lnTo>
                  <a:pt x="129" y="0"/>
                </a:lnTo>
                <a:close/>
              </a:path>
            </a:pathLst>
          </a:custGeom>
          <a:solidFill>
            <a:schemeClr val="tx1"/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24" name="Freeform 32"/>
          <p:cNvSpPr>
            <a:spLocks/>
          </p:cNvSpPr>
          <p:nvPr/>
        </p:nvSpPr>
        <p:spPr bwMode="auto">
          <a:xfrm>
            <a:off x="4637088" y="1274763"/>
            <a:ext cx="322262" cy="200025"/>
          </a:xfrm>
          <a:custGeom>
            <a:avLst/>
            <a:gdLst>
              <a:gd name="T0" fmla="*/ 129 w 171"/>
              <a:gd name="T1" fmla="*/ 0 h 126"/>
              <a:gd name="T2" fmla="*/ 129 w 171"/>
              <a:gd name="T3" fmla="*/ 32 h 126"/>
              <a:gd name="T4" fmla="*/ 0 w 171"/>
              <a:gd name="T5" fmla="*/ 32 h 126"/>
              <a:gd name="T6" fmla="*/ 0 w 171"/>
              <a:gd name="T7" fmla="*/ 94 h 126"/>
              <a:gd name="T8" fmla="*/ 129 w 171"/>
              <a:gd name="T9" fmla="*/ 94 h 126"/>
              <a:gd name="T10" fmla="*/ 129 w 171"/>
              <a:gd name="T11" fmla="*/ 126 h 126"/>
              <a:gd name="T12" fmla="*/ 171 w 171"/>
              <a:gd name="T13" fmla="*/ 62 h 126"/>
              <a:gd name="T14" fmla="*/ 129 w 171"/>
              <a:gd name="T15" fmla="*/ 0 h 12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71"/>
              <a:gd name="T25" fmla="*/ 0 h 126"/>
              <a:gd name="T26" fmla="*/ 171 w 171"/>
              <a:gd name="T27" fmla="*/ 126 h 12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71" h="126">
                <a:moveTo>
                  <a:pt x="129" y="0"/>
                </a:moveTo>
                <a:lnTo>
                  <a:pt x="129" y="32"/>
                </a:lnTo>
                <a:lnTo>
                  <a:pt x="0" y="32"/>
                </a:lnTo>
                <a:lnTo>
                  <a:pt x="0" y="94"/>
                </a:lnTo>
                <a:lnTo>
                  <a:pt x="129" y="94"/>
                </a:lnTo>
                <a:lnTo>
                  <a:pt x="129" y="126"/>
                </a:lnTo>
                <a:lnTo>
                  <a:pt x="171" y="62"/>
                </a:lnTo>
                <a:lnTo>
                  <a:pt x="129" y="0"/>
                </a:lnTo>
                <a:close/>
              </a:path>
            </a:pathLst>
          </a:custGeom>
          <a:solidFill>
            <a:schemeClr val="tx1"/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25" name="Freeform 33"/>
          <p:cNvSpPr>
            <a:spLocks/>
          </p:cNvSpPr>
          <p:nvPr/>
        </p:nvSpPr>
        <p:spPr bwMode="auto">
          <a:xfrm>
            <a:off x="2895600" y="1838325"/>
            <a:ext cx="322263" cy="200025"/>
          </a:xfrm>
          <a:custGeom>
            <a:avLst/>
            <a:gdLst>
              <a:gd name="T0" fmla="*/ 128 w 171"/>
              <a:gd name="T1" fmla="*/ 0 h 126"/>
              <a:gd name="T2" fmla="*/ 128 w 171"/>
              <a:gd name="T3" fmla="*/ 32 h 126"/>
              <a:gd name="T4" fmla="*/ 0 w 171"/>
              <a:gd name="T5" fmla="*/ 32 h 126"/>
              <a:gd name="T6" fmla="*/ 0 w 171"/>
              <a:gd name="T7" fmla="*/ 94 h 126"/>
              <a:gd name="T8" fmla="*/ 128 w 171"/>
              <a:gd name="T9" fmla="*/ 94 h 126"/>
              <a:gd name="T10" fmla="*/ 128 w 171"/>
              <a:gd name="T11" fmla="*/ 126 h 126"/>
              <a:gd name="T12" fmla="*/ 171 w 171"/>
              <a:gd name="T13" fmla="*/ 62 h 126"/>
              <a:gd name="T14" fmla="*/ 128 w 171"/>
              <a:gd name="T15" fmla="*/ 0 h 12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71"/>
              <a:gd name="T25" fmla="*/ 0 h 126"/>
              <a:gd name="T26" fmla="*/ 171 w 171"/>
              <a:gd name="T27" fmla="*/ 126 h 12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71" h="126">
                <a:moveTo>
                  <a:pt x="128" y="0"/>
                </a:moveTo>
                <a:lnTo>
                  <a:pt x="128" y="32"/>
                </a:lnTo>
                <a:lnTo>
                  <a:pt x="0" y="32"/>
                </a:lnTo>
                <a:lnTo>
                  <a:pt x="0" y="94"/>
                </a:lnTo>
                <a:lnTo>
                  <a:pt x="128" y="94"/>
                </a:lnTo>
                <a:lnTo>
                  <a:pt x="128" y="126"/>
                </a:lnTo>
                <a:lnTo>
                  <a:pt x="171" y="62"/>
                </a:lnTo>
                <a:lnTo>
                  <a:pt x="128" y="0"/>
                </a:lnTo>
                <a:close/>
              </a:path>
            </a:pathLst>
          </a:custGeom>
          <a:solidFill>
            <a:schemeClr val="tx1"/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26" name="Freeform 34"/>
          <p:cNvSpPr>
            <a:spLocks/>
          </p:cNvSpPr>
          <p:nvPr/>
        </p:nvSpPr>
        <p:spPr bwMode="auto">
          <a:xfrm>
            <a:off x="2895600" y="1571625"/>
            <a:ext cx="322263" cy="200025"/>
          </a:xfrm>
          <a:custGeom>
            <a:avLst/>
            <a:gdLst>
              <a:gd name="T0" fmla="*/ 128 w 171"/>
              <a:gd name="T1" fmla="*/ 0 h 126"/>
              <a:gd name="T2" fmla="*/ 128 w 171"/>
              <a:gd name="T3" fmla="*/ 32 h 126"/>
              <a:gd name="T4" fmla="*/ 0 w 171"/>
              <a:gd name="T5" fmla="*/ 32 h 126"/>
              <a:gd name="T6" fmla="*/ 0 w 171"/>
              <a:gd name="T7" fmla="*/ 94 h 126"/>
              <a:gd name="T8" fmla="*/ 128 w 171"/>
              <a:gd name="T9" fmla="*/ 94 h 126"/>
              <a:gd name="T10" fmla="*/ 128 w 171"/>
              <a:gd name="T11" fmla="*/ 126 h 126"/>
              <a:gd name="T12" fmla="*/ 171 w 171"/>
              <a:gd name="T13" fmla="*/ 62 h 126"/>
              <a:gd name="T14" fmla="*/ 128 w 171"/>
              <a:gd name="T15" fmla="*/ 0 h 12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71"/>
              <a:gd name="T25" fmla="*/ 0 h 126"/>
              <a:gd name="T26" fmla="*/ 171 w 171"/>
              <a:gd name="T27" fmla="*/ 126 h 12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71" h="126">
                <a:moveTo>
                  <a:pt x="128" y="0"/>
                </a:moveTo>
                <a:lnTo>
                  <a:pt x="128" y="32"/>
                </a:lnTo>
                <a:lnTo>
                  <a:pt x="0" y="32"/>
                </a:lnTo>
                <a:lnTo>
                  <a:pt x="0" y="94"/>
                </a:lnTo>
                <a:lnTo>
                  <a:pt x="128" y="94"/>
                </a:lnTo>
                <a:lnTo>
                  <a:pt x="128" y="126"/>
                </a:lnTo>
                <a:lnTo>
                  <a:pt x="171" y="62"/>
                </a:lnTo>
                <a:lnTo>
                  <a:pt x="128" y="0"/>
                </a:lnTo>
                <a:close/>
              </a:path>
            </a:pathLst>
          </a:custGeom>
          <a:solidFill>
            <a:schemeClr val="tx1"/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27" name="Freeform 35"/>
          <p:cNvSpPr>
            <a:spLocks/>
          </p:cNvSpPr>
          <p:nvPr/>
        </p:nvSpPr>
        <p:spPr bwMode="auto">
          <a:xfrm>
            <a:off x="2895600" y="1304925"/>
            <a:ext cx="322263" cy="200025"/>
          </a:xfrm>
          <a:custGeom>
            <a:avLst/>
            <a:gdLst>
              <a:gd name="T0" fmla="*/ 128 w 171"/>
              <a:gd name="T1" fmla="*/ 0 h 126"/>
              <a:gd name="T2" fmla="*/ 128 w 171"/>
              <a:gd name="T3" fmla="*/ 32 h 126"/>
              <a:gd name="T4" fmla="*/ 0 w 171"/>
              <a:gd name="T5" fmla="*/ 32 h 126"/>
              <a:gd name="T6" fmla="*/ 0 w 171"/>
              <a:gd name="T7" fmla="*/ 94 h 126"/>
              <a:gd name="T8" fmla="*/ 128 w 171"/>
              <a:gd name="T9" fmla="*/ 94 h 126"/>
              <a:gd name="T10" fmla="*/ 128 w 171"/>
              <a:gd name="T11" fmla="*/ 126 h 126"/>
              <a:gd name="T12" fmla="*/ 171 w 171"/>
              <a:gd name="T13" fmla="*/ 62 h 126"/>
              <a:gd name="T14" fmla="*/ 128 w 171"/>
              <a:gd name="T15" fmla="*/ 0 h 12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71"/>
              <a:gd name="T25" fmla="*/ 0 h 126"/>
              <a:gd name="T26" fmla="*/ 171 w 171"/>
              <a:gd name="T27" fmla="*/ 126 h 12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71" h="126">
                <a:moveTo>
                  <a:pt x="128" y="0"/>
                </a:moveTo>
                <a:lnTo>
                  <a:pt x="128" y="32"/>
                </a:lnTo>
                <a:lnTo>
                  <a:pt x="0" y="32"/>
                </a:lnTo>
                <a:lnTo>
                  <a:pt x="0" y="94"/>
                </a:lnTo>
                <a:lnTo>
                  <a:pt x="128" y="94"/>
                </a:lnTo>
                <a:lnTo>
                  <a:pt x="128" y="126"/>
                </a:lnTo>
                <a:lnTo>
                  <a:pt x="171" y="62"/>
                </a:lnTo>
                <a:lnTo>
                  <a:pt x="128" y="0"/>
                </a:lnTo>
                <a:close/>
              </a:path>
            </a:pathLst>
          </a:custGeom>
          <a:solidFill>
            <a:schemeClr val="tx1"/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28" name="Freeform 36"/>
          <p:cNvSpPr>
            <a:spLocks/>
          </p:cNvSpPr>
          <p:nvPr/>
        </p:nvSpPr>
        <p:spPr bwMode="auto">
          <a:xfrm>
            <a:off x="3892550" y="3570288"/>
            <a:ext cx="323850" cy="200025"/>
          </a:xfrm>
          <a:custGeom>
            <a:avLst/>
            <a:gdLst>
              <a:gd name="T0" fmla="*/ 129 w 171"/>
              <a:gd name="T1" fmla="*/ 0 h 126"/>
              <a:gd name="T2" fmla="*/ 129 w 171"/>
              <a:gd name="T3" fmla="*/ 32 h 126"/>
              <a:gd name="T4" fmla="*/ 0 w 171"/>
              <a:gd name="T5" fmla="*/ 32 h 126"/>
              <a:gd name="T6" fmla="*/ 0 w 171"/>
              <a:gd name="T7" fmla="*/ 94 h 126"/>
              <a:gd name="T8" fmla="*/ 129 w 171"/>
              <a:gd name="T9" fmla="*/ 94 h 126"/>
              <a:gd name="T10" fmla="*/ 129 w 171"/>
              <a:gd name="T11" fmla="*/ 126 h 126"/>
              <a:gd name="T12" fmla="*/ 171 w 171"/>
              <a:gd name="T13" fmla="*/ 62 h 126"/>
              <a:gd name="T14" fmla="*/ 129 w 171"/>
              <a:gd name="T15" fmla="*/ 0 h 12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71"/>
              <a:gd name="T25" fmla="*/ 0 h 126"/>
              <a:gd name="T26" fmla="*/ 171 w 171"/>
              <a:gd name="T27" fmla="*/ 126 h 12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71" h="126">
                <a:moveTo>
                  <a:pt x="129" y="0"/>
                </a:moveTo>
                <a:lnTo>
                  <a:pt x="129" y="32"/>
                </a:lnTo>
                <a:lnTo>
                  <a:pt x="0" y="32"/>
                </a:lnTo>
                <a:lnTo>
                  <a:pt x="0" y="94"/>
                </a:lnTo>
                <a:lnTo>
                  <a:pt x="129" y="94"/>
                </a:lnTo>
                <a:lnTo>
                  <a:pt x="129" y="126"/>
                </a:lnTo>
                <a:lnTo>
                  <a:pt x="171" y="62"/>
                </a:lnTo>
                <a:lnTo>
                  <a:pt x="129" y="0"/>
                </a:lnTo>
                <a:close/>
              </a:path>
            </a:pathLst>
          </a:custGeom>
          <a:solidFill>
            <a:schemeClr val="tx1"/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29" name="Freeform 37"/>
          <p:cNvSpPr>
            <a:spLocks/>
          </p:cNvSpPr>
          <p:nvPr/>
        </p:nvSpPr>
        <p:spPr bwMode="auto">
          <a:xfrm>
            <a:off x="3892550" y="3303588"/>
            <a:ext cx="323850" cy="200025"/>
          </a:xfrm>
          <a:custGeom>
            <a:avLst/>
            <a:gdLst>
              <a:gd name="T0" fmla="*/ 129 w 171"/>
              <a:gd name="T1" fmla="*/ 0 h 126"/>
              <a:gd name="T2" fmla="*/ 129 w 171"/>
              <a:gd name="T3" fmla="*/ 32 h 126"/>
              <a:gd name="T4" fmla="*/ 0 w 171"/>
              <a:gd name="T5" fmla="*/ 32 h 126"/>
              <a:gd name="T6" fmla="*/ 0 w 171"/>
              <a:gd name="T7" fmla="*/ 94 h 126"/>
              <a:gd name="T8" fmla="*/ 129 w 171"/>
              <a:gd name="T9" fmla="*/ 94 h 126"/>
              <a:gd name="T10" fmla="*/ 129 w 171"/>
              <a:gd name="T11" fmla="*/ 126 h 126"/>
              <a:gd name="T12" fmla="*/ 171 w 171"/>
              <a:gd name="T13" fmla="*/ 62 h 126"/>
              <a:gd name="T14" fmla="*/ 129 w 171"/>
              <a:gd name="T15" fmla="*/ 0 h 12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71"/>
              <a:gd name="T25" fmla="*/ 0 h 126"/>
              <a:gd name="T26" fmla="*/ 171 w 171"/>
              <a:gd name="T27" fmla="*/ 126 h 12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71" h="126">
                <a:moveTo>
                  <a:pt x="129" y="0"/>
                </a:moveTo>
                <a:lnTo>
                  <a:pt x="129" y="32"/>
                </a:lnTo>
                <a:lnTo>
                  <a:pt x="0" y="32"/>
                </a:lnTo>
                <a:lnTo>
                  <a:pt x="0" y="94"/>
                </a:lnTo>
                <a:lnTo>
                  <a:pt x="129" y="94"/>
                </a:lnTo>
                <a:lnTo>
                  <a:pt x="129" y="126"/>
                </a:lnTo>
                <a:lnTo>
                  <a:pt x="171" y="62"/>
                </a:lnTo>
                <a:lnTo>
                  <a:pt x="129" y="0"/>
                </a:lnTo>
                <a:close/>
              </a:path>
            </a:pathLst>
          </a:custGeom>
          <a:solidFill>
            <a:schemeClr val="tx1"/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30" name="Freeform 38"/>
          <p:cNvSpPr>
            <a:spLocks/>
          </p:cNvSpPr>
          <p:nvPr/>
        </p:nvSpPr>
        <p:spPr bwMode="auto">
          <a:xfrm>
            <a:off x="3892550" y="3036888"/>
            <a:ext cx="323850" cy="200025"/>
          </a:xfrm>
          <a:custGeom>
            <a:avLst/>
            <a:gdLst>
              <a:gd name="T0" fmla="*/ 129 w 171"/>
              <a:gd name="T1" fmla="*/ 0 h 126"/>
              <a:gd name="T2" fmla="*/ 129 w 171"/>
              <a:gd name="T3" fmla="*/ 32 h 126"/>
              <a:gd name="T4" fmla="*/ 0 w 171"/>
              <a:gd name="T5" fmla="*/ 32 h 126"/>
              <a:gd name="T6" fmla="*/ 0 w 171"/>
              <a:gd name="T7" fmla="*/ 94 h 126"/>
              <a:gd name="T8" fmla="*/ 129 w 171"/>
              <a:gd name="T9" fmla="*/ 94 h 126"/>
              <a:gd name="T10" fmla="*/ 129 w 171"/>
              <a:gd name="T11" fmla="*/ 126 h 126"/>
              <a:gd name="T12" fmla="*/ 171 w 171"/>
              <a:gd name="T13" fmla="*/ 63 h 126"/>
              <a:gd name="T14" fmla="*/ 129 w 171"/>
              <a:gd name="T15" fmla="*/ 0 h 12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71"/>
              <a:gd name="T25" fmla="*/ 0 h 126"/>
              <a:gd name="T26" fmla="*/ 171 w 171"/>
              <a:gd name="T27" fmla="*/ 126 h 12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71" h="126">
                <a:moveTo>
                  <a:pt x="129" y="0"/>
                </a:moveTo>
                <a:lnTo>
                  <a:pt x="129" y="32"/>
                </a:lnTo>
                <a:lnTo>
                  <a:pt x="0" y="32"/>
                </a:lnTo>
                <a:lnTo>
                  <a:pt x="0" y="94"/>
                </a:lnTo>
                <a:lnTo>
                  <a:pt x="129" y="94"/>
                </a:lnTo>
                <a:lnTo>
                  <a:pt x="129" y="126"/>
                </a:lnTo>
                <a:lnTo>
                  <a:pt x="171" y="63"/>
                </a:lnTo>
                <a:lnTo>
                  <a:pt x="129" y="0"/>
                </a:lnTo>
                <a:close/>
              </a:path>
            </a:pathLst>
          </a:custGeom>
          <a:solidFill>
            <a:schemeClr val="tx1"/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31" name="Freeform 39"/>
          <p:cNvSpPr>
            <a:spLocks/>
          </p:cNvSpPr>
          <p:nvPr/>
        </p:nvSpPr>
        <p:spPr bwMode="auto">
          <a:xfrm>
            <a:off x="2152650" y="3503613"/>
            <a:ext cx="322263" cy="200025"/>
          </a:xfrm>
          <a:custGeom>
            <a:avLst/>
            <a:gdLst>
              <a:gd name="T0" fmla="*/ 128 w 171"/>
              <a:gd name="T1" fmla="*/ 0 h 126"/>
              <a:gd name="T2" fmla="*/ 128 w 171"/>
              <a:gd name="T3" fmla="*/ 32 h 126"/>
              <a:gd name="T4" fmla="*/ 0 w 171"/>
              <a:gd name="T5" fmla="*/ 32 h 126"/>
              <a:gd name="T6" fmla="*/ 0 w 171"/>
              <a:gd name="T7" fmla="*/ 94 h 126"/>
              <a:gd name="T8" fmla="*/ 128 w 171"/>
              <a:gd name="T9" fmla="*/ 94 h 126"/>
              <a:gd name="T10" fmla="*/ 128 w 171"/>
              <a:gd name="T11" fmla="*/ 126 h 126"/>
              <a:gd name="T12" fmla="*/ 171 w 171"/>
              <a:gd name="T13" fmla="*/ 62 h 126"/>
              <a:gd name="T14" fmla="*/ 128 w 171"/>
              <a:gd name="T15" fmla="*/ 0 h 12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71"/>
              <a:gd name="T25" fmla="*/ 0 h 126"/>
              <a:gd name="T26" fmla="*/ 171 w 171"/>
              <a:gd name="T27" fmla="*/ 126 h 12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71" h="126">
                <a:moveTo>
                  <a:pt x="128" y="0"/>
                </a:moveTo>
                <a:lnTo>
                  <a:pt x="128" y="32"/>
                </a:lnTo>
                <a:lnTo>
                  <a:pt x="0" y="32"/>
                </a:lnTo>
                <a:lnTo>
                  <a:pt x="0" y="94"/>
                </a:lnTo>
                <a:lnTo>
                  <a:pt x="128" y="94"/>
                </a:lnTo>
                <a:lnTo>
                  <a:pt x="128" y="126"/>
                </a:lnTo>
                <a:lnTo>
                  <a:pt x="171" y="62"/>
                </a:lnTo>
                <a:lnTo>
                  <a:pt x="128" y="0"/>
                </a:lnTo>
                <a:close/>
              </a:path>
            </a:pathLst>
          </a:custGeom>
          <a:solidFill>
            <a:schemeClr val="tx1"/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32" name="Freeform 40"/>
          <p:cNvSpPr>
            <a:spLocks/>
          </p:cNvSpPr>
          <p:nvPr/>
        </p:nvSpPr>
        <p:spPr bwMode="auto">
          <a:xfrm>
            <a:off x="2152650" y="3236913"/>
            <a:ext cx="322263" cy="200025"/>
          </a:xfrm>
          <a:custGeom>
            <a:avLst/>
            <a:gdLst>
              <a:gd name="T0" fmla="*/ 128 w 171"/>
              <a:gd name="T1" fmla="*/ 0 h 126"/>
              <a:gd name="T2" fmla="*/ 128 w 171"/>
              <a:gd name="T3" fmla="*/ 32 h 126"/>
              <a:gd name="T4" fmla="*/ 0 w 171"/>
              <a:gd name="T5" fmla="*/ 32 h 126"/>
              <a:gd name="T6" fmla="*/ 0 w 171"/>
              <a:gd name="T7" fmla="*/ 94 h 126"/>
              <a:gd name="T8" fmla="*/ 128 w 171"/>
              <a:gd name="T9" fmla="*/ 94 h 126"/>
              <a:gd name="T10" fmla="*/ 128 w 171"/>
              <a:gd name="T11" fmla="*/ 126 h 126"/>
              <a:gd name="T12" fmla="*/ 171 w 171"/>
              <a:gd name="T13" fmla="*/ 62 h 126"/>
              <a:gd name="T14" fmla="*/ 128 w 171"/>
              <a:gd name="T15" fmla="*/ 0 h 12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71"/>
              <a:gd name="T25" fmla="*/ 0 h 126"/>
              <a:gd name="T26" fmla="*/ 171 w 171"/>
              <a:gd name="T27" fmla="*/ 126 h 12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71" h="126">
                <a:moveTo>
                  <a:pt x="128" y="0"/>
                </a:moveTo>
                <a:lnTo>
                  <a:pt x="128" y="32"/>
                </a:lnTo>
                <a:lnTo>
                  <a:pt x="0" y="32"/>
                </a:lnTo>
                <a:lnTo>
                  <a:pt x="0" y="94"/>
                </a:lnTo>
                <a:lnTo>
                  <a:pt x="128" y="94"/>
                </a:lnTo>
                <a:lnTo>
                  <a:pt x="128" y="126"/>
                </a:lnTo>
                <a:lnTo>
                  <a:pt x="171" y="62"/>
                </a:lnTo>
                <a:lnTo>
                  <a:pt x="128" y="0"/>
                </a:lnTo>
                <a:close/>
              </a:path>
            </a:pathLst>
          </a:custGeom>
          <a:solidFill>
            <a:schemeClr val="tx1"/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33" name="Freeform 41"/>
          <p:cNvSpPr>
            <a:spLocks/>
          </p:cNvSpPr>
          <p:nvPr/>
        </p:nvSpPr>
        <p:spPr bwMode="auto">
          <a:xfrm>
            <a:off x="2152650" y="2970213"/>
            <a:ext cx="322263" cy="200025"/>
          </a:xfrm>
          <a:custGeom>
            <a:avLst/>
            <a:gdLst>
              <a:gd name="T0" fmla="*/ 128 w 171"/>
              <a:gd name="T1" fmla="*/ 0 h 126"/>
              <a:gd name="T2" fmla="*/ 128 w 171"/>
              <a:gd name="T3" fmla="*/ 32 h 126"/>
              <a:gd name="T4" fmla="*/ 0 w 171"/>
              <a:gd name="T5" fmla="*/ 32 h 126"/>
              <a:gd name="T6" fmla="*/ 0 w 171"/>
              <a:gd name="T7" fmla="*/ 94 h 126"/>
              <a:gd name="T8" fmla="*/ 128 w 171"/>
              <a:gd name="T9" fmla="*/ 94 h 126"/>
              <a:gd name="T10" fmla="*/ 128 w 171"/>
              <a:gd name="T11" fmla="*/ 126 h 126"/>
              <a:gd name="T12" fmla="*/ 171 w 171"/>
              <a:gd name="T13" fmla="*/ 63 h 126"/>
              <a:gd name="T14" fmla="*/ 128 w 171"/>
              <a:gd name="T15" fmla="*/ 0 h 12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71"/>
              <a:gd name="T25" fmla="*/ 0 h 126"/>
              <a:gd name="T26" fmla="*/ 171 w 171"/>
              <a:gd name="T27" fmla="*/ 126 h 12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71" h="126">
                <a:moveTo>
                  <a:pt x="128" y="0"/>
                </a:moveTo>
                <a:lnTo>
                  <a:pt x="128" y="32"/>
                </a:lnTo>
                <a:lnTo>
                  <a:pt x="0" y="32"/>
                </a:lnTo>
                <a:lnTo>
                  <a:pt x="0" y="94"/>
                </a:lnTo>
                <a:lnTo>
                  <a:pt x="128" y="94"/>
                </a:lnTo>
                <a:lnTo>
                  <a:pt x="128" y="126"/>
                </a:lnTo>
                <a:lnTo>
                  <a:pt x="171" y="63"/>
                </a:lnTo>
                <a:lnTo>
                  <a:pt x="128" y="0"/>
                </a:lnTo>
                <a:close/>
              </a:path>
            </a:pathLst>
          </a:custGeom>
          <a:solidFill>
            <a:schemeClr val="tx1"/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34" name="Freeform 42"/>
          <p:cNvSpPr>
            <a:spLocks/>
          </p:cNvSpPr>
          <p:nvPr/>
        </p:nvSpPr>
        <p:spPr bwMode="auto">
          <a:xfrm>
            <a:off x="3481388" y="4370388"/>
            <a:ext cx="322262" cy="200025"/>
          </a:xfrm>
          <a:custGeom>
            <a:avLst/>
            <a:gdLst>
              <a:gd name="T0" fmla="*/ 128 w 171"/>
              <a:gd name="T1" fmla="*/ 0 h 126"/>
              <a:gd name="T2" fmla="*/ 128 w 171"/>
              <a:gd name="T3" fmla="*/ 32 h 126"/>
              <a:gd name="T4" fmla="*/ 0 w 171"/>
              <a:gd name="T5" fmla="*/ 32 h 126"/>
              <a:gd name="T6" fmla="*/ 0 w 171"/>
              <a:gd name="T7" fmla="*/ 94 h 126"/>
              <a:gd name="T8" fmla="*/ 128 w 171"/>
              <a:gd name="T9" fmla="*/ 94 h 126"/>
              <a:gd name="T10" fmla="*/ 128 w 171"/>
              <a:gd name="T11" fmla="*/ 126 h 126"/>
              <a:gd name="T12" fmla="*/ 171 w 171"/>
              <a:gd name="T13" fmla="*/ 62 h 126"/>
              <a:gd name="T14" fmla="*/ 128 w 171"/>
              <a:gd name="T15" fmla="*/ 0 h 12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71"/>
              <a:gd name="T25" fmla="*/ 0 h 126"/>
              <a:gd name="T26" fmla="*/ 171 w 171"/>
              <a:gd name="T27" fmla="*/ 126 h 12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71" h="126">
                <a:moveTo>
                  <a:pt x="128" y="0"/>
                </a:moveTo>
                <a:lnTo>
                  <a:pt x="128" y="32"/>
                </a:lnTo>
                <a:lnTo>
                  <a:pt x="0" y="32"/>
                </a:lnTo>
                <a:lnTo>
                  <a:pt x="0" y="94"/>
                </a:lnTo>
                <a:lnTo>
                  <a:pt x="128" y="94"/>
                </a:lnTo>
                <a:lnTo>
                  <a:pt x="128" y="126"/>
                </a:lnTo>
                <a:lnTo>
                  <a:pt x="171" y="62"/>
                </a:lnTo>
                <a:lnTo>
                  <a:pt x="128" y="0"/>
                </a:lnTo>
                <a:close/>
              </a:path>
            </a:pathLst>
          </a:custGeom>
          <a:solidFill>
            <a:schemeClr val="tx1"/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35" name="Freeform 43"/>
          <p:cNvSpPr>
            <a:spLocks/>
          </p:cNvSpPr>
          <p:nvPr/>
        </p:nvSpPr>
        <p:spPr bwMode="auto">
          <a:xfrm>
            <a:off x="3481388" y="3970338"/>
            <a:ext cx="322262" cy="200025"/>
          </a:xfrm>
          <a:custGeom>
            <a:avLst/>
            <a:gdLst>
              <a:gd name="T0" fmla="*/ 128 w 171"/>
              <a:gd name="T1" fmla="*/ 0 h 126"/>
              <a:gd name="T2" fmla="*/ 128 w 171"/>
              <a:gd name="T3" fmla="*/ 32 h 126"/>
              <a:gd name="T4" fmla="*/ 0 w 171"/>
              <a:gd name="T5" fmla="*/ 32 h 126"/>
              <a:gd name="T6" fmla="*/ 0 w 171"/>
              <a:gd name="T7" fmla="*/ 94 h 126"/>
              <a:gd name="T8" fmla="*/ 128 w 171"/>
              <a:gd name="T9" fmla="*/ 94 h 126"/>
              <a:gd name="T10" fmla="*/ 128 w 171"/>
              <a:gd name="T11" fmla="*/ 126 h 126"/>
              <a:gd name="T12" fmla="*/ 171 w 171"/>
              <a:gd name="T13" fmla="*/ 62 h 126"/>
              <a:gd name="T14" fmla="*/ 128 w 171"/>
              <a:gd name="T15" fmla="*/ 0 h 12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71"/>
              <a:gd name="T25" fmla="*/ 0 h 126"/>
              <a:gd name="T26" fmla="*/ 171 w 171"/>
              <a:gd name="T27" fmla="*/ 126 h 12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71" h="126">
                <a:moveTo>
                  <a:pt x="128" y="0"/>
                </a:moveTo>
                <a:lnTo>
                  <a:pt x="128" y="32"/>
                </a:lnTo>
                <a:lnTo>
                  <a:pt x="0" y="32"/>
                </a:lnTo>
                <a:lnTo>
                  <a:pt x="0" y="94"/>
                </a:lnTo>
                <a:lnTo>
                  <a:pt x="128" y="94"/>
                </a:lnTo>
                <a:lnTo>
                  <a:pt x="128" y="126"/>
                </a:lnTo>
                <a:lnTo>
                  <a:pt x="171" y="62"/>
                </a:lnTo>
                <a:lnTo>
                  <a:pt x="128" y="0"/>
                </a:lnTo>
                <a:close/>
              </a:path>
            </a:pathLst>
          </a:custGeom>
          <a:solidFill>
            <a:schemeClr val="tx1"/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36" name="Freeform 44"/>
          <p:cNvSpPr>
            <a:spLocks/>
          </p:cNvSpPr>
          <p:nvPr/>
        </p:nvSpPr>
        <p:spPr bwMode="auto">
          <a:xfrm>
            <a:off x="1169988" y="6151563"/>
            <a:ext cx="322262" cy="200025"/>
          </a:xfrm>
          <a:custGeom>
            <a:avLst/>
            <a:gdLst>
              <a:gd name="T0" fmla="*/ 128 w 171"/>
              <a:gd name="T1" fmla="*/ 0 h 126"/>
              <a:gd name="T2" fmla="*/ 128 w 171"/>
              <a:gd name="T3" fmla="*/ 32 h 126"/>
              <a:gd name="T4" fmla="*/ 0 w 171"/>
              <a:gd name="T5" fmla="*/ 32 h 126"/>
              <a:gd name="T6" fmla="*/ 0 w 171"/>
              <a:gd name="T7" fmla="*/ 94 h 126"/>
              <a:gd name="T8" fmla="*/ 128 w 171"/>
              <a:gd name="T9" fmla="*/ 94 h 126"/>
              <a:gd name="T10" fmla="*/ 128 w 171"/>
              <a:gd name="T11" fmla="*/ 126 h 126"/>
              <a:gd name="T12" fmla="*/ 171 w 171"/>
              <a:gd name="T13" fmla="*/ 62 h 126"/>
              <a:gd name="T14" fmla="*/ 128 w 171"/>
              <a:gd name="T15" fmla="*/ 0 h 12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71"/>
              <a:gd name="T25" fmla="*/ 0 h 126"/>
              <a:gd name="T26" fmla="*/ 171 w 171"/>
              <a:gd name="T27" fmla="*/ 126 h 12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71" h="126">
                <a:moveTo>
                  <a:pt x="128" y="0"/>
                </a:moveTo>
                <a:lnTo>
                  <a:pt x="128" y="32"/>
                </a:lnTo>
                <a:lnTo>
                  <a:pt x="0" y="32"/>
                </a:lnTo>
                <a:lnTo>
                  <a:pt x="0" y="94"/>
                </a:lnTo>
                <a:lnTo>
                  <a:pt x="128" y="94"/>
                </a:lnTo>
                <a:lnTo>
                  <a:pt x="128" y="126"/>
                </a:lnTo>
                <a:lnTo>
                  <a:pt x="171" y="62"/>
                </a:lnTo>
                <a:lnTo>
                  <a:pt x="128" y="0"/>
                </a:lnTo>
                <a:close/>
              </a:path>
            </a:pathLst>
          </a:custGeom>
          <a:solidFill>
            <a:schemeClr val="tx1"/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37" name="Freeform 45"/>
          <p:cNvSpPr>
            <a:spLocks/>
          </p:cNvSpPr>
          <p:nvPr/>
        </p:nvSpPr>
        <p:spPr bwMode="auto">
          <a:xfrm>
            <a:off x="1169988" y="5884863"/>
            <a:ext cx="322262" cy="200025"/>
          </a:xfrm>
          <a:custGeom>
            <a:avLst/>
            <a:gdLst>
              <a:gd name="T0" fmla="*/ 128 w 171"/>
              <a:gd name="T1" fmla="*/ 0 h 126"/>
              <a:gd name="T2" fmla="*/ 128 w 171"/>
              <a:gd name="T3" fmla="*/ 32 h 126"/>
              <a:gd name="T4" fmla="*/ 0 w 171"/>
              <a:gd name="T5" fmla="*/ 32 h 126"/>
              <a:gd name="T6" fmla="*/ 0 w 171"/>
              <a:gd name="T7" fmla="*/ 94 h 126"/>
              <a:gd name="T8" fmla="*/ 128 w 171"/>
              <a:gd name="T9" fmla="*/ 94 h 126"/>
              <a:gd name="T10" fmla="*/ 128 w 171"/>
              <a:gd name="T11" fmla="*/ 126 h 126"/>
              <a:gd name="T12" fmla="*/ 171 w 171"/>
              <a:gd name="T13" fmla="*/ 62 h 126"/>
              <a:gd name="T14" fmla="*/ 128 w 171"/>
              <a:gd name="T15" fmla="*/ 0 h 12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71"/>
              <a:gd name="T25" fmla="*/ 0 h 126"/>
              <a:gd name="T26" fmla="*/ 171 w 171"/>
              <a:gd name="T27" fmla="*/ 126 h 12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71" h="126">
                <a:moveTo>
                  <a:pt x="128" y="0"/>
                </a:moveTo>
                <a:lnTo>
                  <a:pt x="128" y="32"/>
                </a:lnTo>
                <a:lnTo>
                  <a:pt x="0" y="32"/>
                </a:lnTo>
                <a:lnTo>
                  <a:pt x="0" y="94"/>
                </a:lnTo>
                <a:lnTo>
                  <a:pt x="128" y="94"/>
                </a:lnTo>
                <a:lnTo>
                  <a:pt x="128" y="126"/>
                </a:lnTo>
                <a:lnTo>
                  <a:pt x="171" y="62"/>
                </a:lnTo>
                <a:lnTo>
                  <a:pt x="128" y="0"/>
                </a:lnTo>
                <a:close/>
              </a:path>
            </a:pathLst>
          </a:custGeom>
          <a:solidFill>
            <a:schemeClr val="tx1"/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38" name="Freeform 46"/>
          <p:cNvSpPr>
            <a:spLocks/>
          </p:cNvSpPr>
          <p:nvPr/>
        </p:nvSpPr>
        <p:spPr bwMode="auto">
          <a:xfrm>
            <a:off x="1169988" y="5618163"/>
            <a:ext cx="322262" cy="200025"/>
          </a:xfrm>
          <a:custGeom>
            <a:avLst/>
            <a:gdLst>
              <a:gd name="T0" fmla="*/ 128 w 171"/>
              <a:gd name="T1" fmla="*/ 0 h 126"/>
              <a:gd name="T2" fmla="*/ 128 w 171"/>
              <a:gd name="T3" fmla="*/ 32 h 126"/>
              <a:gd name="T4" fmla="*/ 0 w 171"/>
              <a:gd name="T5" fmla="*/ 32 h 126"/>
              <a:gd name="T6" fmla="*/ 0 w 171"/>
              <a:gd name="T7" fmla="*/ 94 h 126"/>
              <a:gd name="T8" fmla="*/ 128 w 171"/>
              <a:gd name="T9" fmla="*/ 94 h 126"/>
              <a:gd name="T10" fmla="*/ 128 w 171"/>
              <a:gd name="T11" fmla="*/ 126 h 126"/>
              <a:gd name="T12" fmla="*/ 171 w 171"/>
              <a:gd name="T13" fmla="*/ 62 h 126"/>
              <a:gd name="T14" fmla="*/ 128 w 171"/>
              <a:gd name="T15" fmla="*/ 0 h 12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71"/>
              <a:gd name="T25" fmla="*/ 0 h 126"/>
              <a:gd name="T26" fmla="*/ 171 w 171"/>
              <a:gd name="T27" fmla="*/ 126 h 12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71" h="126">
                <a:moveTo>
                  <a:pt x="128" y="0"/>
                </a:moveTo>
                <a:lnTo>
                  <a:pt x="128" y="32"/>
                </a:lnTo>
                <a:lnTo>
                  <a:pt x="0" y="32"/>
                </a:lnTo>
                <a:lnTo>
                  <a:pt x="0" y="94"/>
                </a:lnTo>
                <a:lnTo>
                  <a:pt x="128" y="94"/>
                </a:lnTo>
                <a:lnTo>
                  <a:pt x="128" y="126"/>
                </a:lnTo>
                <a:lnTo>
                  <a:pt x="171" y="62"/>
                </a:lnTo>
                <a:lnTo>
                  <a:pt x="128" y="0"/>
                </a:lnTo>
                <a:close/>
              </a:path>
            </a:pathLst>
          </a:custGeom>
          <a:solidFill>
            <a:schemeClr val="tx1"/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39" name="Freeform 47"/>
          <p:cNvSpPr>
            <a:spLocks/>
          </p:cNvSpPr>
          <p:nvPr/>
        </p:nvSpPr>
        <p:spPr bwMode="auto">
          <a:xfrm>
            <a:off x="1511300" y="5303838"/>
            <a:ext cx="322263" cy="200025"/>
          </a:xfrm>
          <a:custGeom>
            <a:avLst/>
            <a:gdLst>
              <a:gd name="T0" fmla="*/ 128 w 171"/>
              <a:gd name="T1" fmla="*/ 0 h 126"/>
              <a:gd name="T2" fmla="*/ 128 w 171"/>
              <a:gd name="T3" fmla="*/ 32 h 126"/>
              <a:gd name="T4" fmla="*/ 0 w 171"/>
              <a:gd name="T5" fmla="*/ 32 h 126"/>
              <a:gd name="T6" fmla="*/ 0 w 171"/>
              <a:gd name="T7" fmla="*/ 94 h 126"/>
              <a:gd name="T8" fmla="*/ 128 w 171"/>
              <a:gd name="T9" fmla="*/ 94 h 126"/>
              <a:gd name="T10" fmla="*/ 128 w 171"/>
              <a:gd name="T11" fmla="*/ 126 h 126"/>
              <a:gd name="T12" fmla="*/ 171 w 171"/>
              <a:gd name="T13" fmla="*/ 62 h 126"/>
              <a:gd name="T14" fmla="*/ 128 w 171"/>
              <a:gd name="T15" fmla="*/ 0 h 12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71"/>
              <a:gd name="T25" fmla="*/ 0 h 126"/>
              <a:gd name="T26" fmla="*/ 171 w 171"/>
              <a:gd name="T27" fmla="*/ 126 h 12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71" h="126">
                <a:moveTo>
                  <a:pt x="128" y="0"/>
                </a:moveTo>
                <a:lnTo>
                  <a:pt x="128" y="32"/>
                </a:lnTo>
                <a:lnTo>
                  <a:pt x="0" y="32"/>
                </a:lnTo>
                <a:lnTo>
                  <a:pt x="0" y="94"/>
                </a:lnTo>
                <a:lnTo>
                  <a:pt x="128" y="94"/>
                </a:lnTo>
                <a:lnTo>
                  <a:pt x="128" y="126"/>
                </a:lnTo>
                <a:lnTo>
                  <a:pt x="171" y="62"/>
                </a:lnTo>
                <a:lnTo>
                  <a:pt x="128" y="0"/>
                </a:lnTo>
                <a:close/>
              </a:path>
            </a:pathLst>
          </a:custGeom>
          <a:solidFill>
            <a:schemeClr val="tx1"/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40" name="Freeform 48"/>
          <p:cNvSpPr>
            <a:spLocks/>
          </p:cNvSpPr>
          <p:nvPr/>
        </p:nvSpPr>
        <p:spPr bwMode="auto">
          <a:xfrm>
            <a:off x="1511300" y="5037138"/>
            <a:ext cx="322263" cy="200025"/>
          </a:xfrm>
          <a:custGeom>
            <a:avLst/>
            <a:gdLst>
              <a:gd name="T0" fmla="*/ 128 w 171"/>
              <a:gd name="T1" fmla="*/ 0 h 126"/>
              <a:gd name="T2" fmla="*/ 128 w 171"/>
              <a:gd name="T3" fmla="*/ 32 h 126"/>
              <a:gd name="T4" fmla="*/ 0 w 171"/>
              <a:gd name="T5" fmla="*/ 32 h 126"/>
              <a:gd name="T6" fmla="*/ 0 w 171"/>
              <a:gd name="T7" fmla="*/ 94 h 126"/>
              <a:gd name="T8" fmla="*/ 128 w 171"/>
              <a:gd name="T9" fmla="*/ 94 h 126"/>
              <a:gd name="T10" fmla="*/ 128 w 171"/>
              <a:gd name="T11" fmla="*/ 126 h 126"/>
              <a:gd name="T12" fmla="*/ 171 w 171"/>
              <a:gd name="T13" fmla="*/ 62 h 126"/>
              <a:gd name="T14" fmla="*/ 128 w 171"/>
              <a:gd name="T15" fmla="*/ 0 h 12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71"/>
              <a:gd name="T25" fmla="*/ 0 h 126"/>
              <a:gd name="T26" fmla="*/ 171 w 171"/>
              <a:gd name="T27" fmla="*/ 126 h 12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71" h="126">
                <a:moveTo>
                  <a:pt x="128" y="0"/>
                </a:moveTo>
                <a:lnTo>
                  <a:pt x="128" y="32"/>
                </a:lnTo>
                <a:lnTo>
                  <a:pt x="0" y="32"/>
                </a:lnTo>
                <a:lnTo>
                  <a:pt x="0" y="94"/>
                </a:lnTo>
                <a:lnTo>
                  <a:pt x="128" y="94"/>
                </a:lnTo>
                <a:lnTo>
                  <a:pt x="128" y="126"/>
                </a:lnTo>
                <a:lnTo>
                  <a:pt x="171" y="62"/>
                </a:lnTo>
                <a:lnTo>
                  <a:pt x="128" y="0"/>
                </a:lnTo>
                <a:close/>
              </a:path>
            </a:pathLst>
          </a:custGeom>
          <a:solidFill>
            <a:schemeClr val="tx1"/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41" name="Freeform 49"/>
          <p:cNvSpPr>
            <a:spLocks/>
          </p:cNvSpPr>
          <p:nvPr/>
        </p:nvSpPr>
        <p:spPr bwMode="auto">
          <a:xfrm>
            <a:off x="1511300" y="4770438"/>
            <a:ext cx="322263" cy="200025"/>
          </a:xfrm>
          <a:custGeom>
            <a:avLst/>
            <a:gdLst>
              <a:gd name="T0" fmla="*/ 128 w 171"/>
              <a:gd name="T1" fmla="*/ 0 h 126"/>
              <a:gd name="T2" fmla="*/ 128 w 171"/>
              <a:gd name="T3" fmla="*/ 32 h 126"/>
              <a:gd name="T4" fmla="*/ 0 w 171"/>
              <a:gd name="T5" fmla="*/ 32 h 126"/>
              <a:gd name="T6" fmla="*/ 0 w 171"/>
              <a:gd name="T7" fmla="*/ 94 h 126"/>
              <a:gd name="T8" fmla="*/ 128 w 171"/>
              <a:gd name="T9" fmla="*/ 94 h 126"/>
              <a:gd name="T10" fmla="*/ 128 w 171"/>
              <a:gd name="T11" fmla="*/ 126 h 126"/>
              <a:gd name="T12" fmla="*/ 171 w 171"/>
              <a:gd name="T13" fmla="*/ 62 h 126"/>
              <a:gd name="T14" fmla="*/ 128 w 171"/>
              <a:gd name="T15" fmla="*/ 0 h 12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71"/>
              <a:gd name="T25" fmla="*/ 0 h 126"/>
              <a:gd name="T26" fmla="*/ 171 w 171"/>
              <a:gd name="T27" fmla="*/ 126 h 12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71" h="126">
                <a:moveTo>
                  <a:pt x="128" y="0"/>
                </a:moveTo>
                <a:lnTo>
                  <a:pt x="128" y="32"/>
                </a:lnTo>
                <a:lnTo>
                  <a:pt x="0" y="32"/>
                </a:lnTo>
                <a:lnTo>
                  <a:pt x="0" y="94"/>
                </a:lnTo>
                <a:lnTo>
                  <a:pt x="128" y="94"/>
                </a:lnTo>
                <a:lnTo>
                  <a:pt x="128" y="126"/>
                </a:lnTo>
                <a:lnTo>
                  <a:pt x="171" y="62"/>
                </a:lnTo>
                <a:lnTo>
                  <a:pt x="128" y="0"/>
                </a:lnTo>
                <a:close/>
              </a:path>
            </a:pathLst>
          </a:custGeom>
          <a:solidFill>
            <a:schemeClr val="tx1"/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42" name="Rectangle 50"/>
          <p:cNvSpPr>
            <a:spLocks noChangeArrowheads="1"/>
          </p:cNvSpPr>
          <p:nvPr/>
        </p:nvSpPr>
        <p:spPr bwMode="auto">
          <a:xfrm>
            <a:off x="1912938" y="1238250"/>
            <a:ext cx="1211262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43" name="Rectangle 51"/>
          <p:cNvSpPr>
            <a:spLocks noChangeArrowheads="1"/>
          </p:cNvSpPr>
          <p:nvPr/>
        </p:nvSpPr>
        <p:spPr bwMode="auto">
          <a:xfrm>
            <a:off x="2009775" y="1281113"/>
            <a:ext cx="7112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200" b="1">
                <a:latin typeface="Arial" charset="0"/>
              </a:rPr>
              <a:t>Takt Time</a:t>
            </a:r>
            <a:endParaRPr lang="en-US">
              <a:latin typeface="Arial" charset="0"/>
            </a:endParaRPr>
          </a:p>
        </p:txBody>
      </p:sp>
      <p:sp>
        <p:nvSpPr>
          <p:cNvPr id="33844" name="Rectangle 52"/>
          <p:cNvSpPr>
            <a:spLocks noChangeArrowheads="1"/>
          </p:cNvSpPr>
          <p:nvPr/>
        </p:nvSpPr>
        <p:spPr bwMode="auto">
          <a:xfrm>
            <a:off x="1430338" y="1504950"/>
            <a:ext cx="16129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45" name="Rectangle 53"/>
          <p:cNvSpPr>
            <a:spLocks noChangeArrowheads="1"/>
          </p:cNvSpPr>
          <p:nvPr/>
        </p:nvSpPr>
        <p:spPr bwMode="auto">
          <a:xfrm>
            <a:off x="1509713" y="1547813"/>
            <a:ext cx="11271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200" b="1">
                <a:latin typeface="Arial" charset="0"/>
              </a:rPr>
              <a:t>Kanban linkage</a:t>
            </a:r>
            <a:endParaRPr lang="en-US">
              <a:latin typeface="Arial" charset="0"/>
            </a:endParaRPr>
          </a:p>
        </p:txBody>
      </p:sp>
      <p:sp>
        <p:nvSpPr>
          <p:cNvPr id="33846" name="Rectangle 54"/>
          <p:cNvSpPr>
            <a:spLocks noChangeArrowheads="1"/>
          </p:cNvSpPr>
          <p:nvPr/>
        </p:nvSpPr>
        <p:spPr bwMode="auto">
          <a:xfrm>
            <a:off x="2073275" y="1771650"/>
            <a:ext cx="121285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47" name="Rectangle 55"/>
          <p:cNvSpPr>
            <a:spLocks noChangeArrowheads="1"/>
          </p:cNvSpPr>
          <p:nvPr/>
        </p:nvSpPr>
        <p:spPr bwMode="auto">
          <a:xfrm>
            <a:off x="2005013" y="1814513"/>
            <a:ext cx="6699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200" b="1">
                <a:latin typeface="Arial" charset="0"/>
              </a:rPr>
              <a:t>Logistics</a:t>
            </a:r>
            <a:endParaRPr lang="en-US">
              <a:latin typeface="Arial" charset="0"/>
            </a:endParaRPr>
          </a:p>
        </p:txBody>
      </p:sp>
      <p:sp>
        <p:nvSpPr>
          <p:cNvPr id="33848" name="Rectangle 56"/>
          <p:cNvSpPr>
            <a:spLocks noChangeArrowheads="1"/>
          </p:cNvSpPr>
          <p:nvPr/>
        </p:nvSpPr>
        <p:spPr bwMode="auto">
          <a:xfrm>
            <a:off x="4892675" y="1238250"/>
            <a:ext cx="18573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49" name="Rectangle 57"/>
          <p:cNvSpPr>
            <a:spLocks noChangeArrowheads="1"/>
          </p:cNvSpPr>
          <p:nvPr/>
        </p:nvSpPr>
        <p:spPr bwMode="auto">
          <a:xfrm>
            <a:off x="5095875" y="1281113"/>
            <a:ext cx="1398588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200" b="1">
                <a:latin typeface="Arial" charset="0"/>
              </a:rPr>
              <a:t>Stability in process</a:t>
            </a:r>
            <a:endParaRPr lang="en-US">
              <a:latin typeface="Arial" charset="0"/>
            </a:endParaRPr>
          </a:p>
        </p:txBody>
      </p:sp>
      <p:sp>
        <p:nvSpPr>
          <p:cNvPr id="33850" name="Rectangle 58"/>
          <p:cNvSpPr>
            <a:spLocks noChangeArrowheads="1"/>
          </p:cNvSpPr>
          <p:nvPr/>
        </p:nvSpPr>
        <p:spPr bwMode="auto">
          <a:xfrm>
            <a:off x="4892675" y="1504950"/>
            <a:ext cx="1857375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51" name="Rectangle 59"/>
          <p:cNvSpPr>
            <a:spLocks noChangeArrowheads="1"/>
          </p:cNvSpPr>
          <p:nvPr/>
        </p:nvSpPr>
        <p:spPr bwMode="auto">
          <a:xfrm>
            <a:off x="5105400" y="1547813"/>
            <a:ext cx="13890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200" b="1">
                <a:latin typeface="Arial" charset="0"/>
              </a:rPr>
              <a:t>Reduced lead  time</a:t>
            </a:r>
            <a:endParaRPr lang="en-US">
              <a:latin typeface="Arial" charset="0"/>
            </a:endParaRPr>
          </a:p>
        </p:txBody>
      </p:sp>
      <p:sp>
        <p:nvSpPr>
          <p:cNvPr id="33852" name="Rectangle 60"/>
          <p:cNvSpPr>
            <a:spLocks noChangeArrowheads="1"/>
          </p:cNvSpPr>
          <p:nvPr/>
        </p:nvSpPr>
        <p:spPr bwMode="auto">
          <a:xfrm>
            <a:off x="4892675" y="1771650"/>
            <a:ext cx="217805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53" name="Rectangle 61"/>
          <p:cNvSpPr>
            <a:spLocks noChangeArrowheads="1"/>
          </p:cNvSpPr>
          <p:nvPr/>
        </p:nvSpPr>
        <p:spPr bwMode="auto">
          <a:xfrm>
            <a:off x="5041900" y="1814513"/>
            <a:ext cx="159861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200" b="1">
                <a:latin typeface="Arial" charset="0"/>
              </a:rPr>
              <a:t>Customer satisfaction</a:t>
            </a:r>
            <a:endParaRPr lang="en-US">
              <a:latin typeface="Arial" charset="0"/>
            </a:endParaRPr>
          </a:p>
        </p:txBody>
      </p:sp>
      <p:sp>
        <p:nvSpPr>
          <p:cNvPr id="33854" name="Rectangle 62"/>
          <p:cNvSpPr>
            <a:spLocks noChangeArrowheads="1"/>
          </p:cNvSpPr>
          <p:nvPr/>
        </p:nvSpPr>
        <p:spPr bwMode="auto">
          <a:xfrm>
            <a:off x="223838" y="2038350"/>
            <a:ext cx="2740025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55" name="Rectangle 63"/>
          <p:cNvSpPr>
            <a:spLocks noChangeArrowheads="1"/>
          </p:cNvSpPr>
          <p:nvPr/>
        </p:nvSpPr>
        <p:spPr bwMode="auto">
          <a:xfrm>
            <a:off x="254000" y="2081213"/>
            <a:ext cx="1957388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200" b="1">
                <a:latin typeface="Arial" charset="0"/>
              </a:rPr>
              <a:t>Autonomous  maintenance</a:t>
            </a:r>
            <a:endParaRPr lang="en-US">
              <a:latin typeface="Arial" charset="0"/>
            </a:endParaRPr>
          </a:p>
        </p:txBody>
      </p:sp>
      <p:sp>
        <p:nvSpPr>
          <p:cNvPr id="33856" name="Rectangle 64"/>
          <p:cNvSpPr>
            <a:spLocks noChangeArrowheads="1"/>
          </p:cNvSpPr>
          <p:nvPr/>
        </p:nvSpPr>
        <p:spPr bwMode="auto">
          <a:xfrm>
            <a:off x="785813" y="2238375"/>
            <a:ext cx="2097087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57" name="Rectangle 65"/>
          <p:cNvSpPr>
            <a:spLocks noChangeArrowheads="1"/>
          </p:cNvSpPr>
          <p:nvPr/>
        </p:nvSpPr>
        <p:spPr bwMode="auto">
          <a:xfrm>
            <a:off x="666750" y="2281238"/>
            <a:ext cx="15668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200" b="1">
                <a:latin typeface="Arial" charset="0"/>
              </a:rPr>
              <a:t>Planned maintenance</a:t>
            </a:r>
            <a:endParaRPr lang="en-US">
              <a:latin typeface="Arial" charset="0"/>
            </a:endParaRPr>
          </a:p>
        </p:txBody>
      </p:sp>
      <p:sp>
        <p:nvSpPr>
          <p:cNvPr id="33858" name="Rectangle 66"/>
          <p:cNvSpPr>
            <a:spLocks noChangeArrowheads="1"/>
          </p:cNvSpPr>
          <p:nvPr/>
        </p:nvSpPr>
        <p:spPr bwMode="auto">
          <a:xfrm>
            <a:off x="785813" y="2438400"/>
            <a:ext cx="193675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59" name="Rectangle 67"/>
          <p:cNvSpPr>
            <a:spLocks noChangeArrowheads="1"/>
          </p:cNvSpPr>
          <p:nvPr/>
        </p:nvSpPr>
        <p:spPr bwMode="auto">
          <a:xfrm>
            <a:off x="749300" y="2479675"/>
            <a:ext cx="14906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200" b="1">
                <a:latin typeface="Arial" charset="0"/>
              </a:rPr>
              <a:t>Quality maintenance</a:t>
            </a:r>
            <a:endParaRPr lang="en-US">
              <a:latin typeface="Arial" charset="0"/>
            </a:endParaRPr>
          </a:p>
        </p:txBody>
      </p:sp>
      <p:sp>
        <p:nvSpPr>
          <p:cNvPr id="33860" name="Rectangle 68"/>
          <p:cNvSpPr>
            <a:spLocks noChangeArrowheads="1"/>
          </p:cNvSpPr>
          <p:nvPr/>
        </p:nvSpPr>
        <p:spPr bwMode="auto">
          <a:xfrm>
            <a:off x="1189038" y="2638425"/>
            <a:ext cx="1935162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61" name="Rectangle 69"/>
          <p:cNvSpPr>
            <a:spLocks noChangeArrowheads="1"/>
          </p:cNvSpPr>
          <p:nvPr/>
        </p:nvSpPr>
        <p:spPr bwMode="auto">
          <a:xfrm>
            <a:off x="1079500" y="2679700"/>
            <a:ext cx="11430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200" b="1">
                <a:latin typeface="Arial" charset="0"/>
              </a:rPr>
              <a:t>Kobetsu Kaizen</a:t>
            </a:r>
            <a:endParaRPr lang="en-US">
              <a:latin typeface="Arial" charset="0"/>
            </a:endParaRPr>
          </a:p>
        </p:txBody>
      </p:sp>
      <p:sp>
        <p:nvSpPr>
          <p:cNvPr id="33862" name="Rectangle 70"/>
          <p:cNvSpPr>
            <a:spLocks noChangeArrowheads="1"/>
          </p:cNvSpPr>
          <p:nvPr/>
        </p:nvSpPr>
        <p:spPr bwMode="auto">
          <a:xfrm>
            <a:off x="4570413" y="2038350"/>
            <a:ext cx="2741612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63" name="Rectangle 71"/>
          <p:cNvSpPr>
            <a:spLocks noChangeArrowheads="1"/>
          </p:cNvSpPr>
          <p:nvPr/>
        </p:nvSpPr>
        <p:spPr bwMode="auto">
          <a:xfrm>
            <a:off x="4668838" y="2081213"/>
            <a:ext cx="11779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200" b="1">
                <a:latin typeface="Arial" charset="0"/>
              </a:rPr>
              <a:t>Zero breakdown</a:t>
            </a:r>
            <a:endParaRPr lang="en-US">
              <a:latin typeface="Arial" charset="0"/>
            </a:endParaRPr>
          </a:p>
        </p:txBody>
      </p:sp>
      <p:sp>
        <p:nvSpPr>
          <p:cNvPr id="33864" name="Rectangle 72"/>
          <p:cNvSpPr>
            <a:spLocks noChangeArrowheads="1"/>
          </p:cNvSpPr>
          <p:nvPr/>
        </p:nvSpPr>
        <p:spPr bwMode="auto">
          <a:xfrm>
            <a:off x="4570413" y="2238375"/>
            <a:ext cx="2741612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65" name="Rectangle 73"/>
          <p:cNvSpPr>
            <a:spLocks noChangeArrowheads="1"/>
          </p:cNvSpPr>
          <p:nvPr/>
        </p:nvSpPr>
        <p:spPr bwMode="auto">
          <a:xfrm>
            <a:off x="4668838" y="2281238"/>
            <a:ext cx="82073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200" b="1">
                <a:latin typeface="Arial" charset="0"/>
              </a:rPr>
              <a:t>Zero defect</a:t>
            </a:r>
            <a:endParaRPr lang="en-US">
              <a:latin typeface="Arial" charset="0"/>
            </a:endParaRPr>
          </a:p>
        </p:txBody>
      </p:sp>
      <p:sp>
        <p:nvSpPr>
          <p:cNvPr id="33866" name="Rectangle 74"/>
          <p:cNvSpPr>
            <a:spLocks noChangeArrowheads="1"/>
          </p:cNvSpPr>
          <p:nvPr/>
        </p:nvSpPr>
        <p:spPr bwMode="auto">
          <a:xfrm>
            <a:off x="4570413" y="2438400"/>
            <a:ext cx="2741612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67" name="Rectangle 75"/>
          <p:cNvSpPr>
            <a:spLocks noChangeArrowheads="1"/>
          </p:cNvSpPr>
          <p:nvPr/>
        </p:nvSpPr>
        <p:spPr bwMode="auto">
          <a:xfrm>
            <a:off x="4668838" y="2479675"/>
            <a:ext cx="146526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200" b="1">
                <a:latin typeface="Arial" charset="0"/>
              </a:rPr>
              <a:t>Production increase</a:t>
            </a:r>
            <a:endParaRPr lang="en-US">
              <a:latin typeface="Arial" charset="0"/>
            </a:endParaRPr>
          </a:p>
        </p:txBody>
      </p:sp>
      <p:sp>
        <p:nvSpPr>
          <p:cNvPr id="33868" name="Rectangle 76"/>
          <p:cNvSpPr>
            <a:spLocks noChangeArrowheads="1"/>
          </p:cNvSpPr>
          <p:nvPr/>
        </p:nvSpPr>
        <p:spPr bwMode="auto">
          <a:xfrm>
            <a:off x="4570413" y="2705100"/>
            <a:ext cx="2741612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69" name="Rectangle 77"/>
          <p:cNvSpPr>
            <a:spLocks noChangeArrowheads="1"/>
          </p:cNvSpPr>
          <p:nvPr/>
        </p:nvSpPr>
        <p:spPr bwMode="auto">
          <a:xfrm>
            <a:off x="4668838" y="2684463"/>
            <a:ext cx="102393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200" b="1">
                <a:latin typeface="Arial" charset="0"/>
              </a:rPr>
              <a:t>OEE  increase</a:t>
            </a:r>
            <a:endParaRPr lang="en-US">
              <a:latin typeface="Arial" charset="0"/>
            </a:endParaRPr>
          </a:p>
        </p:txBody>
      </p:sp>
      <p:sp>
        <p:nvSpPr>
          <p:cNvPr id="33870" name="Rectangle 78"/>
          <p:cNvSpPr>
            <a:spLocks noChangeArrowheads="1"/>
          </p:cNvSpPr>
          <p:nvPr/>
        </p:nvSpPr>
        <p:spPr bwMode="auto">
          <a:xfrm>
            <a:off x="3363913" y="1438275"/>
            <a:ext cx="1209675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71" name="Rectangle 79"/>
          <p:cNvSpPr>
            <a:spLocks noChangeArrowheads="1"/>
          </p:cNvSpPr>
          <p:nvPr/>
        </p:nvSpPr>
        <p:spPr bwMode="auto">
          <a:xfrm>
            <a:off x="3465513" y="1398588"/>
            <a:ext cx="8318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800" b="1">
                <a:latin typeface="Arial" charset="0"/>
              </a:rPr>
              <a:t>Lean</a:t>
            </a:r>
            <a:endParaRPr lang="en-US">
              <a:latin typeface="Arial" charset="0"/>
            </a:endParaRPr>
          </a:p>
        </p:txBody>
      </p:sp>
      <p:sp>
        <p:nvSpPr>
          <p:cNvPr id="33872" name="Rectangle 80"/>
          <p:cNvSpPr>
            <a:spLocks noChangeArrowheads="1"/>
          </p:cNvSpPr>
          <p:nvPr/>
        </p:nvSpPr>
        <p:spPr bwMode="auto">
          <a:xfrm>
            <a:off x="3041650" y="2197100"/>
            <a:ext cx="1211263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73" name="Rectangle 81"/>
          <p:cNvSpPr>
            <a:spLocks noChangeArrowheads="1"/>
          </p:cNvSpPr>
          <p:nvPr/>
        </p:nvSpPr>
        <p:spPr bwMode="auto">
          <a:xfrm>
            <a:off x="3138488" y="2251075"/>
            <a:ext cx="75088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800" b="1">
                <a:latin typeface="Arial" charset="0"/>
              </a:rPr>
              <a:t>TPM</a:t>
            </a:r>
            <a:endParaRPr lang="en-US">
              <a:latin typeface="Arial" charset="0"/>
            </a:endParaRPr>
          </a:p>
        </p:txBody>
      </p:sp>
      <p:sp>
        <p:nvSpPr>
          <p:cNvPr id="33874" name="Rectangle 82"/>
          <p:cNvSpPr>
            <a:spLocks noChangeArrowheads="1"/>
          </p:cNvSpPr>
          <p:nvPr/>
        </p:nvSpPr>
        <p:spPr bwMode="auto">
          <a:xfrm>
            <a:off x="2557463" y="3130550"/>
            <a:ext cx="1292225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75" name="Rectangle 83"/>
          <p:cNvSpPr>
            <a:spLocks noChangeArrowheads="1"/>
          </p:cNvSpPr>
          <p:nvPr/>
        </p:nvSpPr>
        <p:spPr bwMode="auto">
          <a:xfrm>
            <a:off x="2652713" y="3170238"/>
            <a:ext cx="102393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 b="1">
                <a:latin typeface="Arial" charset="0"/>
              </a:rPr>
              <a:t>Productivity</a:t>
            </a:r>
            <a:endParaRPr lang="en-US" sz="1400">
              <a:latin typeface="Arial" charset="0"/>
            </a:endParaRPr>
          </a:p>
        </p:txBody>
      </p:sp>
      <p:sp>
        <p:nvSpPr>
          <p:cNvPr id="33876" name="Rectangle 84"/>
          <p:cNvSpPr>
            <a:spLocks noChangeArrowheads="1"/>
          </p:cNvSpPr>
          <p:nvPr/>
        </p:nvSpPr>
        <p:spPr bwMode="auto">
          <a:xfrm>
            <a:off x="2565400" y="3352800"/>
            <a:ext cx="11144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 b="1">
                <a:latin typeface="Arial" charset="0"/>
              </a:rPr>
              <a:t>improvement</a:t>
            </a:r>
            <a:endParaRPr lang="en-US" sz="1400">
              <a:latin typeface="Arial" charset="0"/>
            </a:endParaRPr>
          </a:p>
        </p:txBody>
      </p:sp>
      <p:sp>
        <p:nvSpPr>
          <p:cNvPr id="33877" name="Rectangle 85"/>
          <p:cNvSpPr>
            <a:spLocks noChangeArrowheads="1"/>
          </p:cNvSpPr>
          <p:nvPr/>
        </p:nvSpPr>
        <p:spPr bwMode="auto">
          <a:xfrm>
            <a:off x="2154238" y="4049713"/>
            <a:ext cx="1292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78" name="Rectangle 86"/>
          <p:cNvSpPr>
            <a:spLocks noChangeArrowheads="1"/>
          </p:cNvSpPr>
          <p:nvPr/>
        </p:nvSpPr>
        <p:spPr bwMode="auto">
          <a:xfrm>
            <a:off x="2346325" y="4065588"/>
            <a:ext cx="7969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 b="1">
                <a:latin typeface="Arial" charset="0"/>
              </a:rPr>
              <a:t>Inventory</a:t>
            </a:r>
            <a:endParaRPr lang="en-US" sz="1400">
              <a:latin typeface="Arial" charset="0"/>
            </a:endParaRPr>
          </a:p>
        </p:txBody>
      </p:sp>
      <p:sp>
        <p:nvSpPr>
          <p:cNvPr id="33879" name="Rectangle 87"/>
          <p:cNvSpPr>
            <a:spLocks noChangeArrowheads="1"/>
          </p:cNvSpPr>
          <p:nvPr/>
        </p:nvSpPr>
        <p:spPr bwMode="auto">
          <a:xfrm>
            <a:off x="2217738" y="4268788"/>
            <a:ext cx="10826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 b="1">
                <a:latin typeface="Arial" charset="0"/>
              </a:rPr>
              <a:t>Management</a:t>
            </a:r>
            <a:endParaRPr lang="en-US" sz="1400">
              <a:latin typeface="Arial" charset="0"/>
            </a:endParaRPr>
          </a:p>
        </p:txBody>
      </p:sp>
      <p:sp>
        <p:nvSpPr>
          <p:cNvPr id="33880" name="Rectangle 88"/>
          <p:cNvSpPr>
            <a:spLocks noChangeArrowheads="1"/>
          </p:cNvSpPr>
          <p:nvPr/>
        </p:nvSpPr>
        <p:spPr bwMode="auto">
          <a:xfrm>
            <a:off x="6423025" y="4903788"/>
            <a:ext cx="1050925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81" name="Rectangle 89"/>
          <p:cNvSpPr>
            <a:spLocks noChangeArrowheads="1"/>
          </p:cNvSpPr>
          <p:nvPr/>
        </p:nvSpPr>
        <p:spPr bwMode="auto">
          <a:xfrm>
            <a:off x="6519863" y="4894263"/>
            <a:ext cx="6905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 b="1">
                <a:latin typeface="Arial" charset="0"/>
              </a:rPr>
              <a:t>Quality</a:t>
            </a:r>
            <a:endParaRPr lang="en-US" sz="1600">
              <a:latin typeface="Arial" charset="0"/>
            </a:endParaRPr>
          </a:p>
        </p:txBody>
      </p:sp>
      <p:sp>
        <p:nvSpPr>
          <p:cNvPr id="33882" name="Rectangle 90"/>
          <p:cNvSpPr>
            <a:spLocks noChangeArrowheads="1"/>
          </p:cNvSpPr>
          <p:nvPr/>
        </p:nvSpPr>
        <p:spPr bwMode="auto">
          <a:xfrm>
            <a:off x="6299200" y="5124450"/>
            <a:ext cx="10493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 b="1">
                <a:latin typeface="Arial" charset="0"/>
              </a:rPr>
              <a:t>Excellence</a:t>
            </a:r>
            <a:endParaRPr lang="en-US" sz="1600">
              <a:latin typeface="Arial" charset="0"/>
            </a:endParaRPr>
          </a:p>
        </p:txBody>
      </p:sp>
      <p:sp>
        <p:nvSpPr>
          <p:cNvPr id="33883" name="Rectangle 91"/>
          <p:cNvSpPr>
            <a:spLocks noChangeArrowheads="1"/>
          </p:cNvSpPr>
          <p:nvPr/>
        </p:nvSpPr>
        <p:spPr bwMode="auto">
          <a:xfrm>
            <a:off x="5861050" y="5783263"/>
            <a:ext cx="1450975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84" name="Rectangle 92"/>
          <p:cNvSpPr>
            <a:spLocks noChangeArrowheads="1"/>
          </p:cNvSpPr>
          <p:nvPr/>
        </p:nvSpPr>
        <p:spPr bwMode="auto">
          <a:xfrm>
            <a:off x="5867400" y="5808663"/>
            <a:ext cx="13144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en-US" sz="1400" b="1">
                <a:latin typeface="Arial" charset="0"/>
              </a:rPr>
              <a:t>Improvement</a:t>
            </a:r>
            <a:endParaRPr lang="en-US" sz="1400">
              <a:latin typeface="Arial" charset="0"/>
            </a:endParaRPr>
          </a:p>
        </p:txBody>
      </p:sp>
      <p:sp>
        <p:nvSpPr>
          <p:cNvPr id="33885" name="Rectangle 93"/>
          <p:cNvSpPr>
            <a:spLocks noChangeArrowheads="1"/>
          </p:cNvSpPr>
          <p:nvPr/>
        </p:nvSpPr>
        <p:spPr bwMode="auto">
          <a:xfrm>
            <a:off x="6088063" y="6003925"/>
            <a:ext cx="711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 b="1">
                <a:latin typeface="Arial" charset="0"/>
              </a:rPr>
              <a:t>Culture</a:t>
            </a:r>
            <a:endParaRPr lang="en-US" sz="1600">
              <a:latin typeface="Arial" charset="0"/>
            </a:endParaRPr>
          </a:p>
        </p:txBody>
      </p:sp>
      <p:sp>
        <p:nvSpPr>
          <p:cNvPr id="33886" name="Rectangle 94"/>
          <p:cNvSpPr>
            <a:spLocks noChangeArrowheads="1"/>
          </p:cNvSpPr>
          <p:nvPr/>
        </p:nvSpPr>
        <p:spPr bwMode="auto">
          <a:xfrm>
            <a:off x="6664325" y="4037013"/>
            <a:ext cx="1050925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87" name="Rectangle 95"/>
          <p:cNvSpPr>
            <a:spLocks noChangeArrowheads="1"/>
          </p:cNvSpPr>
          <p:nvPr/>
        </p:nvSpPr>
        <p:spPr bwMode="auto">
          <a:xfrm>
            <a:off x="6818313" y="4076700"/>
            <a:ext cx="79851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 b="1">
                <a:latin typeface="Arial" charset="0"/>
              </a:rPr>
              <a:t>Improved</a:t>
            </a:r>
            <a:endParaRPr lang="en-US" sz="1400">
              <a:latin typeface="Arial" charset="0"/>
            </a:endParaRPr>
          </a:p>
        </p:txBody>
      </p:sp>
      <p:sp>
        <p:nvSpPr>
          <p:cNvPr id="33888" name="Rectangle 96"/>
          <p:cNvSpPr>
            <a:spLocks noChangeArrowheads="1"/>
          </p:cNvSpPr>
          <p:nvPr/>
        </p:nvSpPr>
        <p:spPr bwMode="auto">
          <a:xfrm>
            <a:off x="6775450" y="4300538"/>
            <a:ext cx="8366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 b="1">
                <a:latin typeface="Arial" charset="0"/>
              </a:rPr>
              <a:t>Cash flow</a:t>
            </a:r>
            <a:endParaRPr lang="en-US" sz="1400">
              <a:latin typeface="Arial" charset="0"/>
            </a:endParaRPr>
          </a:p>
        </p:txBody>
      </p:sp>
      <p:sp>
        <p:nvSpPr>
          <p:cNvPr id="33889" name="Rectangle 97"/>
          <p:cNvSpPr>
            <a:spLocks noChangeArrowheads="1"/>
          </p:cNvSpPr>
          <p:nvPr/>
        </p:nvSpPr>
        <p:spPr bwMode="auto">
          <a:xfrm>
            <a:off x="6988175" y="3117850"/>
            <a:ext cx="1452563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90" name="Rectangle 98"/>
          <p:cNvSpPr>
            <a:spLocks noChangeArrowheads="1"/>
          </p:cNvSpPr>
          <p:nvPr/>
        </p:nvSpPr>
        <p:spPr bwMode="auto">
          <a:xfrm>
            <a:off x="7083425" y="3157538"/>
            <a:ext cx="10493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 b="1">
                <a:latin typeface="Arial" charset="0"/>
              </a:rPr>
              <a:t>Productive</a:t>
            </a:r>
            <a:endParaRPr lang="en-US" sz="1600">
              <a:latin typeface="Arial" charset="0"/>
            </a:endParaRPr>
          </a:p>
        </p:txBody>
      </p:sp>
      <p:sp>
        <p:nvSpPr>
          <p:cNvPr id="33891" name="Rectangle 99"/>
          <p:cNvSpPr>
            <a:spLocks noChangeArrowheads="1"/>
          </p:cNvSpPr>
          <p:nvPr/>
        </p:nvSpPr>
        <p:spPr bwMode="auto">
          <a:xfrm>
            <a:off x="7083425" y="3386138"/>
            <a:ext cx="10842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 b="1">
                <a:latin typeface="Arial" charset="0"/>
              </a:rPr>
              <a:t>Work culture</a:t>
            </a:r>
            <a:endParaRPr lang="en-US" sz="1400">
              <a:latin typeface="Arial" charset="0"/>
            </a:endParaRPr>
          </a:p>
        </p:txBody>
      </p:sp>
      <p:sp>
        <p:nvSpPr>
          <p:cNvPr id="33892" name="Rectangle 100"/>
          <p:cNvSpPr>
            <a:spLocks noChangeArrowheads="1"/>
          </p:cNvSpPr>
          <p:nvPr/>
        </p:nvSpPr>
        <p:spPr bwMode="auto">
          <a:xfrm>
            <a:off x="7470775" y="2305050"/>
            <a:ext cx="11318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93" name="Rectangle 101"/>
          <p:cNvSpPr>
            <a:spLocks noChangeArrowheads="1"/>
          </p:cNvSpPr>
          <p:nvPr/>
        </p:nvSpPr>
        <p:spPr bwMode="auto">
          <a:xfrm>
            <a:off x="7435850" y="2303463"/>
            <a:ext cx="9255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 b="1">
                <a:latin typeface="Arial" charset="0"/>
              </a:rPr>
              <a:t>Paradigm</a:t>
            </a:r>
            <a:endParaRPr lang="en-US" sz="1600">
              <a:latin typeface="Arial" charset="0"/>
            </a:endParaRPr>
          </a:p>
        </p:txBody>
      </p:sp>
      <p:sp>
        <p:nvSpPr>
          <p:cNvPr id="33894" name="Rectangle 102"/>
          <p:cNvSpPr>
            <a:spLocks noChangeArrowheads="1"/>
          </p:cNvSpPr>
          <p:nvPr/>
        </p:nvSpPr>
        <p:spPr bwMode="auto">
          <a:xfrm>
            <a:off x="7353300" y="2525713"/>
            <a:ext cx="5095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 b="1">
                <a:latin typeface="Arial" charset="0"/>
              </a:rPr>
              <a:t> Shift</a:t>
            </a:r>
            <a:endParaRPr lang="en-US" sz="1600">
              <a:latin typeface="Arial" charset="0"/>
            </a:endParaRPr>
          </a:p>
        </p:txBody>
      </p:sp>
      <p:sp>
        <p:nvSpPr>
          <p:cNvPr id="33895" name="Rectangle 103"/>
          <p:cNvSpPr>
            <a:spLocks noChangeArrowheads="1"/>
          </p:cNvSpPr>
          <p:nvPr/>
        </p:nvSpPr>
        <p:spPr bwMode="auto">
          <a:xfrm>
            <a:off x="7872413" y="1438275"/>
            <a:ext cx="1131887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96" name="Rectangle 104"/>
          <p:cNvSpPr>
            <a:spLocks noChangeArrowheads="1"/>
          </p:cNvSpPr>
          <p:nvPr/>
        </p:nvSpPr>
        <p:spPr bwMode="auto">
          <a:xfrm>
            <a:off x="8013700" y="1389063"/>
            <a:ext cx="4730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 b="1">
                <a:latin typeface="Arial" charset="0"/>
              </a:rPr>
              <a:t>Lean</a:t>
            </a:r>
          </a:p>
        </p:txBody>
      </p:sp>
      <p:sp>
        <p:nvSpPr>
          <p:cNvPr id="33897" name="Rectangle 105"/>
          <p:cNvSpPr>
            <a:spLocks noChangeArrowheads="1"/>
          </p:cNvSpPr>
          <p:nvPr/>
        </p:nvSpPr>
        <p:spPr bwMode="auto">
          <a:xfrm>
            <a:off x="7848600" y="1617663"/>
            <a:ext cx="8461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 b="1">
                <a:latin typeface="Arial" charset="0"/>
              </a:rPr>
              <a:t>Thinking</a:t>
            </a:r>
            <a:endParaRPr lang="en-US" sz="1600">
              <a:latin typeface="Arial" charset="0"/>
            </a:endParaRPr>
          </a:p>
        </p:txBody>
      </p:sp>
      <p:sp>
        <p:nvSpPr>
          <p:cNvPr id="33898" name="Rectangle 106"/>
          <p:cNvSpPr>
            <a:spLocks noChangeArrowheads="1"/>
          </p:cNvSpPr>
          <p:nvPr/>
        </p:nvSpPr>
        <p:spPr bwMode="auto">
          <a:xfrm>
            <a:off x="4168775" y="2970213"/>
            <a:ext cx="2741613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99" name="Rectangle 107"/>
          <p:cNvSpPr>
            <a:spLocks noChangeArrowheads="1"/>
          </p:cNvSpPr>
          <p:nvPr/>
        </p:nvSpPr>
        <p:spPr bwMode="auto">
          <a:xfrm>
            <a:off x="4264025" y="3013075"/>
            <a:ext cx="218598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200" b="1">
                <a:latin typeface="Arial" charset="0"/>
              </a:rPr>
              <a:t>Value added to employee cost</a:t>
            </a:r>
            <a:endParaRPr lang="en-US">
              <a:latin typeface="Arial" charset="0"/>
            </a:endParaRPr>
          </a:p>
        </p:txBody>
      </p:sp>
      <p:sp>
        <p:nvSpPr>
          <p:cNvPr id="33900" name="Rectangle 108"/>
          <p:cNvSpPr>
            <a:spLocks noChangeArrowheads="1"/>
          </p:cNvSpPr>
          <p:nvPr/>
        </p:nvSpPr>
        <p:spPr bwMode="auto">
          <a:xfrm>
            <a:off x="4168775" y="3236913"/>
            <a:ext cx="2741613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01" name="Rectangle 109"/>
          <p:cNvSpPr>
            <a:spLocks noChangeArrowheads="1"/>
          </p:cNvSpPr>
          <p:nvPr/>
        </p:nvSpPr>
        <p:spPr bwMode="auto">
          <a:xfrm>
            <a:off x="4264025" y="3279775"/>
            <a:ext cx="1219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200" b="1">
                <a:latin typeface="Arial" charset="0"/>
              </a:rPr>
              <a:t>Job enlargement</a:t>
            </a:r>
            <a:endParaRPr lang="en-US">
              <a:latin typeface="Arial" charset="0"/>
            </a:endParaRPr>
          </a:p>
        </p:txBody>
      </p:sp>
      <p:sp>
        <p:nvSpPr>
          <p:cNvPr id="33902" name="Rectangle 110"/>
          <p:cNvSpPr>
            <a:spLocks noChangeArrowheads="1"/>
          </p:cNvSpPr>
          <p:nvPr/>
        </p:nvSpPr>
        <p:spPr bwMode="auto">
          <a:xfrm>
            <a:off x="4168775" y="3503613"/>
            <a:ext cx="2741613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03" name="Rectangle 111"/>
          <p:cNvSpPr>
            <a:spLocks noChangeArrowheads="1"/>
          </p:cNvSpPr>
          <p:nvPr/>
        </p:nvSpPr>
        <p:spPr bwMode="auto">
          <a:xfrm>
            <a:off x="4264025" y="3546475"/>
            <a:ext cx="13970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200" b="1">
                <a:latin typeface="Arial" charset="0"/>
              </a:rPr>
              <a:t>Process ownership</a:t>
            </a:r>
            <a:endParaRPr lang="en-US">
              <a:latin typeface="Arial" charset="0"/>
            </a:endParaRPr>
          </a:p>
        </p:txBody>
      </p:sp>
      <p:sp>
        <p:nvSpPr>
          <p:cNvPr id="33904" name="Rectangle 112"/>
          <p:cNvSpPr>
            <a:spLocks noChangeArrowheads="1"/>
          </p:cNvSpPr>
          <p:nvPr/>
        </p:nvSpPr>
        <p:spPr bwMode="auto">
          <a:xfrm>
            <a:off x="3765550" y="3903663"/>
            <a:ext cx="2741613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05" name="Rectangle 113"/>
          <p:cNvSpPr>
            <a:spLocks noChangeArrowheads="1"/>
          </p:cNvSpPr>
          <p:nvPr/>
        </p:nvSpPr>
        <p:spPr bwMode="auto">
          <a:xfrm>
            <a:off x="3862388" y="3946525"/>
            <a:ext cx="67151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200" b="1">
                <a:latin typeface="Arial" charset="0"/>
              </a:rPr>
              <a:t>High  ITR</a:t>
            </a:r>
            <a:endParaRPr lang="en-US">
              <a:latin typeface="Arial" charset="0"/>
            </a:endParaRPr>
          </a:p>
        </p:txBody>
      </p:sp>
      <p:sp>
        <p:nvSpPr>
          <p:cNvPr id="33906" name="Rectangle 114"/>
          <p:cNvSpPr>
            <a:spLocks noChangeArrowheads="1"/>
          </p:cNvSpPr>
          <p:nvPr/>
        </p:nvSpPr>
        <p:spPr bwMode="auto">
          <a:xfrm>
            <a:off x="3765550" y="4303713"/>
            <a:ext cx="2741613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07" name="Rectangle 115"/>
          <p:cNvSpPr>
            <a:spLocks noChangeArrowheads="1"/>
          </p:cNvSpPr>
          <p:nvPr/>
        </p:nvSpPr>
        <p:spPr bwMode="auto">
          <a:xfrm>
            <a:off x="3862388" y="4346575"/>
            <a:ext cx="15938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200" b="1">
                <a:latin typeface="Arial" charset="0"/>
              </a:rPr>
              <a:t>Working capital mgmt</a:t>
            </a:r>
            <a:endParaRPr lang="en-US">
              <a:latin typeface="Arial" charset="0"/>
            </a:endParaRPr>
          </a:p>
        </p:txBody>
      </p:sp>
      <p:sp>
        <p:nvSpPr>
          <p:cNvPr id="33908" name="Rectangle 116"/>
          <p:cNvSpPr>
            <a:spLocks noChangeArrowheads="1"/>
          </p:cNvSpPr>
          <p:nvPr/>
        </p:nvSpPr>
        <p:spPr bwMode="auto">
          <a:xfrm>
            <a:off x="3522663" y="5303838"/>
            <a:ext cx="2741612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09" name="Rectangle 117"/>
          <p:cNvSpPr>
            <a:spLocks noChangeArrowheads="1"/>
          </p:cNvSpPr>
          <p:nvPr/>
        </p:nvSpPr>
        <p:spPr bwMode="auto">
          <a:xfrm>
            <a:off x="3621088" y="5346700"/>
            <a:ext cx="15573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200" b="1">
                <a:latin typeface="Arial" charset="0"/>
              </a:rPr>
              <a:t>Customer complaints</a:t>
            </a:r>
            <a:endParaRPr lang="en-US">
              <a:latin typeface="Arial" charset="0"/>
            </a:endParaRPr>
          </a:p>
        </p:txBody>
      </p:sp>
      <p:sp>
        <p:nvSpPr>
          <p:cNvPr id="33910" name="Rectangle 118"/>
          <p:cNvSpPr>
            <a:spLocks noChangeArrowheads="1"/>
          </p:cNvSpPr>
          <p:nvPr/>
        </p:nvSpPr>
        <p:spPr bwMode="auto">
          <a:xfrm>
            <a:off x="1106488" y="2903538"/>
            <a:ext cx="1131887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11" name="Rectangle 119"/>
          <p:cNvSpPr>
            <a:spLocks noChangeArrowheads="1"/>
          </p:cNvSpPr>
          <p:nvPr/>
        </p:nvSpPr>
        <p:spPr bwMode="auto">
          <a:xfrm>
            <a:off x="1162050" y="2946400"/>
            <a:ext cx="7715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200" b="1">
                <a:latin typeface="Arial" charset="0"/>
              </a:rPr>
              <a:t>Cell layout</a:t>
            </a:r>
            <a:endParaRPr lang="en-US">
              <a:latin typeface="Arial" charset="0"/>
            </a:endParaRPr>
          </a:p>
        </p:txBody>
      </p:sp>
      <p:sp>
        <p:nvSpPr>
          <p:cNvPr id="33912" name="Rectangle 120"/>
          <p:cNvSpPr>
            <a:spLocks noChangeArrowheads="1"/>
          </p:cNvSpPr>
          <p:nvPr/>
        </p:nvSpPr>
        <p:spPr bwMode="auto">
          <a:xfrm>
            <a:off x="223838" y="3170238"/>
            <a:ext cx="2014537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13" name="Rectangle 121"/>
          <p:cNvSpPr>
            <a:spLocks noChangeArrowheads="1"/>
          </p:cNvSpPr>
          <p:nvPr/>
        </p:nvSpPr>
        <p:spPr bwMode="auto">
          <a:xfrm>
            <a:off x="171450" y="3213100"/>
            <a:ext cx="16732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200" b="1">
                <a:latin typeface="Arial" charset="0"/>
              </a:rPr>
              <a:t>Single component flow</a:t>
            </a:r>
            <a:endParaRPr lang="en-US">
              <a:latin typeface="Arial" charset="0"/>
            </a:endParaRPr>
          </a:p>
        </p:txBody>
      </p:sp>
      <p:sp>
        <p:nvSpPr>
          <p:cNvPr id="33914" name="Rectangle 122"/>
          <p:cNvSpPr>
            <a:spLocks noChangeArrowheads="1"/>
          </p:cNvSpPr>
          <p:nvPr/>
        </p:nvSpPr>
        <p:spPr bwMode="auto">
          <a:xfrm>
            <a:off x="61913" y="3436938"/>
            <a:ext cx="2255837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15" name="Rectangle 123"/>
          <p:cNvSpPr>
            <a:spLocks noChangeArrowheads="1"/>
          </p:cNvSpPr>
          <p:nvPr/>
        </p:nvSpPr>
        <p:spPr bwMode="auto">
          <a:xfrm>
            <a:off x="157163" y="3479800"/>
            <a:ext cx="16970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200" b="1">
                <a:latin typeface="Arial" charset="0"/>
              </a:rPr>
              <a:t>Multi machine manning</a:t>
            </a:r>
            <a:endParaRPr lang="en-US">
              <a:latin typeface="Arial" charset="0"/>
            </a:endParaRPr>
          </a:p>
        </p:txBody>
      </p:sp>
      <p:sp>
        <p:nvSpPr>
          <p:cNvPr id="33916" name="Rectangle 124"/>
          <p:cNvSpPr>
            <a:spLocks noChangeArrowheads="1"/>
          </p:cNvSpPr>
          <p:nvPr/>
        </p:nvSpPr>
        <p:spPr bwMode="auto">
          <a:xfrm>
            <a:off x="947738" y="3836988"/>
            <a:ext cx="969962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17" name="Rectangle 125"/>
          <p:cNvSpPr>
            <a:spLocks noChangeArrowheads="1"/>
          </p:cNvSpPr>
          <p:nvPr/>
        </p:nvSpPr>
        <p:spPr bwMode="auto">
          <a:xfrm>
            <a:off x="1042988" y="3879850"/>
            <a:ext cx="5588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200" b="1">
                <a:latin typeface="Arial" charset="0"/>
              </a:rPr>
              <a:t>Red tag</a:t>
            </a:r>
            <a:endParaRPr lang="en-US">
              <a:latin typeface="Arial" charset="0"/>
            </a:endParaRPr>
          </a:p>
        </p:txBody>
      </p:sp>
      <p:sp>
        <p:nvSpPr>
          <p:cNvPr id="33918" name="Rectangle 126"/>
          <p:cNvSpPr>
            <a:spLocks noChangeArrowheads="1"/>
          </p:cNvSpPr>
          <p:nvPr/>
        </p:nvSpPr>
        <p:spPr bwMode="auto">
          <a:xfrm>
            <a:off x="1106488" y="4103688"/>
            <a:ext cx="969962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19" name="Rectangle 127"/>
          <p:cNvSpPr>
            <a:spLocks noChangeArrowheads="1"/>
          </p:cNvSpPr>
          <p:nvPr/>
        </p:nvSpPr>
        <p:spPr bwMode="auto">
          <a:xfrm>
            <a:off x="1203325" y="4146550"/>
            <a:ext cx="4397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200" b="1">
                <a:latin typeface="Arial" charset="0"/>
              </a:rPr>
              <a:t>SMED</a:t>
            </a:r>
            <a:endParaRPr lang="en-US">
              <a:latin typeface="Arial" charset="0"/>
            </a:endParaRPr>
          </a:p>
        </p:txBody>
      </p:sp>
      <p:sp>
        <p:nvSpPr>
          <p:cNvPr id="33920" name="Rectangle 128"/>
          <p:cNvSpPr>
            <a:spLocks noChangeArrowheads="1"/>
          </p:cNvSpPr>
          <p:nvPr/>
        </p:nvSpPr>
        <p:spPr bwMode="auto">
          <a:xfrm>
            <a:off x="301625" y="4370388"/>
            <a:ext cx="16160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21" name="Rectangle 129"/>
          <p:cNvSpPr>
            <a:spLocks noChangeArrowheads="1"/>
          </p:cNvSpPr>
          <p:nvPr/>
        </p:nvSpPr>
        <p:spPr bwMode="auto">
          <a:xfrm>
            <a:off x="400050" y="4413250"/>
            <a:ext cx="119538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200" b="1">
                <a:latin typeface="Arial" charset="0"/>
              </a:rPr>
              <a:t>Containerization</a:t>
            </a:r>
            <a:endParaRPr lang="en-US">
              <a:latin typeface="Arial" charset="0"/>
            </a:endParaRPr>
          </a:p>
        </p:txBody>
      </p:sp>
      <p:sp>
        <p:nvSpPr>
          <p:cNvPr id="33922" name="Freeform 130"/>
          <p:cNvSpPr>
            <a:spLocks/>
          </p:cNvSpPr>
          <p:nvPr/>
        </p:nvSpPr>
        <p:spPr bwMode="auto">
          <a:xfrm>
            <a:off x="1905000" y="4722813"/>
            <a:ext cx="1287463" cy="866775"/>
          </a:xfrm>
          <a:custGeom>
            <a:avLst/>
            <a:gdLst>
              <a:gd name="T0" fmla="*/ 92 w 684"/>
              <a:gd name="T1" fmla="*/ 0 h 546"/>
              <a:gd name="T2" fmla="*/ 73 w 684"/>
              <a:gd name="T3" fmla="*/ 2 h 546"/>
              <a:gd name="T4" fmla="*/ 56 w 684"/>
              <a:gd name="T5" fmla="*/ 7 h 546"/>
              <a:gd name="T6" fmla="*/ 41 w 684"/>
              <a:gd name="T7" fmla="*/ 15 h 546"/>
              <a:gd name="T8" fmla="*/ 27 w 684"/>
              <a:gd name="T9" fmla="*/ 27 h 546"/>
              <a:gd name="T10" fmla="*/ 15 w 684"/>
              <a:gd name="T11" fmla="*/ 41 h 546"/>
              <a:gd name="T12" fmla="*/ 7 w 684"/>
              <a:gd name="T13" fmla="*/ 56 h 546"/>
              <a:gd name="T14" fmla="*/ 2 w 684"/>
              <a:gd name="T15" fmla="*/ 72 h 546"/>
              <a:gd name="T16" fmla="*/ 0 w 684"/>
              <a:gd name="T17" fmla="*/ 91 h 546"/>
              <a:gd name="T18" fmla="*/ 0 w 684"/>
              <a:gd name="T19" fmla="*/ 455 h 546"/>
              <a:gd name="T20" fmla="*/ 2 w 684"/>
              <a:gd name="T21" fmla="*/ 474 h 546"/>
              <a:gd name="T22" fmla="*/ 7 w 684"/>
              <a:gd name="T23" fmla="*/ 491 h 546"/>
              <a:gd name="T24" fmla="*/ 15 w 684"/>
              <a:gd name="T25" fmla="*/ 506 h 546"/>
              <a:gd name="T26" fmla="*/ 27 w 684"/>
              <a:gd name="T27" fmla="*/ 519 h 546"/>
              <a:gd name="T28" fmla="*/ 41 w 684"/>
              <a:gd name="T29" fmla="*/ 531 h 546"/>
              <a:gd name="T30" fmla="*/ 56 w 684"/>
              <a:gd name="T31" fmla="*/ 539 h 546"/>
              <a:gd name="T32" fmla="*/ 73 w 684"/>
              <a:gd name="T33" fmla="*/ 544 h 546"/>
              <a:gd name="T34" fmla="*/ 92 w 684"/>
              <a:gd name="T35" fmla="*/ 546 h 546"/>
              <a:gd name="T36" fmla="*/ 592 w 684"/>
              <a:gd name="T37" fmla="*/ 546 h 546"/>
              <a:gd name="T38" fmla="*/ 611 w 684"/>
              <a:gd name="T39" fmla="*/ 544 h 546"/>
              <a:gd name="T40" fmla="*/ 628 w 684"/>
              <a:gd name="T41" fmla="*/ 539 h 546"/>
              <a:gd name="T42" fmla="*/ 643 w 684"/>
              <a:gd name="T43" fmla="*/ 531 h 546"/>
              <a:gd name="T44" fmla="*/ 657 w 684"/>
              <a:gd name="T45" fmla="*/ 519 h 546"/>
              <a:gd name="T46" fmla="*/ 669 w 684"/>
              <a:gd name="T47" fmla="*/ 506 h 546"/>
              <a:gd name="T48" fmla="*/ 677 w 684"/>
              <a:gd name="T49" fmla="*/ 491 h 546"/>
              <a:gd name="T50" fmla="*/ 682 w 684"/>
              <a:gd name="T51" fmla="*/ 474 h 546"/>
              <a:gd name="T52" fmla="*/ 684 w 684"/>
              <a:gd name="T53" fmla="*/ 455 h 546"/>
              <a:gd name="T54" fmla="*/ 684 w 684"/>
              <a:gd name="T55" fmla="*/ 91 h 546"/>
              <a:gd name="T56" fmla="*/ 682 w 684"/>
              <a:gd name="T57" fmla="*/ 72 h 546"/>
              <a:gd name="T58" fmla="*/ 677 w 684"/>
              <a:gd name="T59" fmla="*/ 56 h 546"/>
              <a:gd name="T60" fmla="*/ 669 w 684"/>
              <a:gd name="T61" fmla="*/ 41 h 546"/>
              <a:gd name="T62" fmla="*/ 657 w 684"/>
              <a:gd name="T63" fmla="*/ 27 h 546"/>
              <a:gd name="T64" fmla="*/ 643 w 684"/>
              <a:gd name="T65" fmla="*/ 15 h 546"/>
              <a:gd name="T66" fmla="*/ 628 w 684"/>
              <a:gd name="T67" fmla="*/ 7 h 546"/>
              <a:gd name="T68" fmla="*/ 611 w 684"/>
              <a:gd name="T69" fmla="*/ 2 h 546"/>
              <a:gd name="T70" fmla="*/ 592 w 684"/>
              <a:gd name="T71" fmla="*/ 0 h 546"/>
              <a:gd name="T72" fmla="*/ 92 w 684"/>
              <a:gd name="T73" fmla="*/ 0 h 54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84"/>
              <a:gd name="T112" fmla="*/ 0 h 546"/>
              <a:gd name="T113" fmla="*/ 684 w 684"/>
              <a:gd name="T114" fmla="*/ 546 h 54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84" h="546">
                <a:moveTo>
                  <a:pt x="92" y="0"/>
                </a:moveTo>
                <a:lnTo>
                  <a:pt x="73" y="2"/>
                </a:lnTo>
                <a:lnTo>
                  <a:pt x="56" y="7"/>
                </a:lnTo>
                <a:lnTo>
                  <a:pt x="41" y="15"/>
                </a:lnTo>
                <a:lnTo>
                  <a:pt x="27" y="27"/>
                </a:lnTo>
                <a:lnTo>
                  <a:pt x="15" y="41"/>
                </a:lnTo>
                <a:lnTo>
                  <a:pt x="7" y="56"/>
                </a:lnTo>
                <a:lnTo>
                  <a:pt x="2" y="72"/>
                </a:lnTo>
                <a:lnTo>
                  <a:pt x="0" y="91"/>
                </a:lnTo>
                <a:lnTo>
                  <a:pt x="0" y="455"/>
                </a:lnTo>
                <a:lnTo>
                  <a:pt x="2" y="474"/>
                </a:lnTo>
                <a:lnTo>
                  <a:pt x="7" y="491"/>
                </a:lnTo>
                <a:lnTo>
                  <a:pt x="15" y="506"/>
                </a:lnTo>
                <a:lnTo>
                  <a:pt x="27" y="519"/>
                </a:lnTo>
                <a:lnTo>
                  <a:pt x="41" y="531"/>
                </a:lnTo>
                <a:lnTo>
                  <a:pt x="56" y="539"/>
                </a:lnTo>
                <a:lnTo>
                  <a:pt x="73" y="544"/>
                </a:lnTo>
                <a:lnTo>
                  <a:pt x="92" y="546"/>
                </a:lnTo>
                <a:lnTo>
                  <a:pt x="592" y="546"/>
                </a:lnTo>
                <a:lnTo>
                  <a:pt x="611" y="544"/>
                </a:lnTo>
                <a:lnTo>
                  <a:pt x="628" y="539"/>
                </a:lnTo>
                <a:lnTo>
                  <a:pt x="643" y="531"/>
                </a:lnTo>
                <a:lnTo>
                  <a:pt x="657" y="519"/>
                </a:lnTo>
                <a:lnTo>
                  <a:pt x="669" y="506"/>
                </a:lnTo>
                <a:lnTo>
                  <a:pt x="677" y="491"/>
                </a:lnTo>
                <a:lnTo>
                  <a:pt x="682" y="474"/>
                </a:lnTo>
                <a:lnTo>
                  <a:pt x="684" y="455"/>
                </a:lnTo>
                <a:lnTo>
                  <a:pt x="684" y="91"/>
                </a:lnTo>
                <a:lnTo>
                  <a:pt x="682" y="72"/>
                </a:lnTo>
                <a:lnTo>
                  <a:pt x="677" y="56"/>
                </a:lnTo>
                <a:lnTo>
                  <a:pt x="669" y="41"/>
                </a:lnTo>
                <a:lnTo>
                  <a:pt x="657" y="27"/>
                </a:lnTo>
                <a:lnTo>
                  <a:pt x="643" y="15"/>
                </a:lnTo>
                <a:lnTo>
                  <a:pt x="628" y="7"/>
                </a:lnTo>
                <a:lnTo>
                  <a:pt x="611" y="2"/>
                </a:lnTo>
                <a:lnTo>
                  <a:pt x="592" y="0"/>
                </a:lnTo>
                <a:lnTo>
                  <a:pt x="92" y="0"/>
                </a:lnTo>
                <a:close/>
              </a:path>
            </a:pathLst>
          </a:custGeom>
          <a:noFill/>
          <a:ln w="8001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23" name="Freeform 131"/>
          <p:cNvSpPr>
            <a:spLocks/>
          </p:cNvSpPr>
          <p:nvPr/>
        </p:nvSpPr>
        <p:spPr bwMode="auto">
          <a:xfrm>
            <a:off x="1739900" y="4398963"/>
            <a:ext cx="322263" cy="200025"/>
          </a:xfrm>
          <a:custGeom>
            <a:avLst/>
            <a:gdLst>
              <a:gd name="T0" fmla="*/ 128 w 171"/>
              <a:gd name="T1" fmla="*/ 0 h 126"/>
              <a:gd name="T2" fmla="*/ 128 w 171"/>
              <a:gd name="T3" fmla="*/ 32 h 126"/>
              <a:gd name="T4" fmla="*/ 0 w 171"/>
              <a:gd name="T5" fmla="*/ 32 h 126"/>
              <a:gd name="T6" fmla="*/ 0 w 171"/>
              <a:gd name="T7" fmla="*/ 94 h 126"/>
              <a:gd name="T8" fmla="*/ 128 w 171"/>
              <a:gd name="T9" fmla="*/ 94 h 126"/>
              <a:gd name="T10" fmla="*/ 128 w 171"/>
              <a:gd name="T11" fmla="*/ 126 h 126"/>
              <a:gd name="T12" fmla="*/ 171 w 171"/>
              <a:gd name="T13" fmla="*/ 62 h 126"/>
              <a:gd name="T14" fmla="*/ 128 w 171"/>
              <a:gd name="T15" fmla="*/ 0 h 12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71"/>
              <a:gd name="T25" fmla="*/ 0 h 126"/>
              <a:gd name="T26" fmla="*/ 171 w 171"/>
              <a:gd name="T27" fmla="*/ 126 h 12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71" h="126">
                <a:moveTo>
                  <a:pt x="128" y="0"/>
                </a:moveTo>
                <a:lnTo>
                  <a:pt x="128" y="32"/>
                </a:lnTo>
                <a:lnTo>
                  <a:pt x="0" y="32"/>
                </a:lnTo>
                <a:lnTo>
                  <a:pt x="0" y="94"/>
                </a:lnTo>
                <a:lnTo>
                  <a:pt x="128" y="94"/>
                </a:lnTo>
                <a:lnTo>
                  <a:pt x="128" y="126"/>
                </a:lnTo>
                <a:lnTo>
                  <a:pt x="171" y="62"/>
                </a:lnTo>
                <a:lnTo>
                  <a:pt x="128" y="0"/>
                </a:lnTo>
                <a:close/>
              </a:path>
            </a:pathLst>
          </a:custGeom>
          <a:solidFill>
            <a:schemeClr val="tx1"/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24" name="Freeform 132"/>
          <p:cNvSpPr>
            <a:spLocks/>
          </p:cNvSpPr>
          <p:nvPr/>
        </p:nvSpPr>
        <p:spPr bwMode="auto">
          <a:xfrm>
            <a:off x="1739900" y="4132263"/>
            <a:ext cx="322263" cy="200025"/>
          </a:xfrm>
          <a:custGeom>
            <a:avLst/>
            <a:gdLst>
              <a:gd name="T0" fmla="*/ 128 w 171"/>
              <a:gd name="T1" fmla="*/ 0 h 126"/>
              <a:gd name="T2" fmla="*/ 128 w 171"/>
              <a:gd name="T3" fmla="*/ 32 h 126"/>
              <a:gd name="T4" fmla="*/ 0 w 171"/>
              <a:gd name="T5" fmla="*/ 32 h 126"/>
              <a:gd name="T6" fmla="*/ 0 w 171"/>
              <a:gd name="T7" fmla="*/ 94 h 126"/>
              <a:gd name="T8" fmla="*/ 128 w 171"/>
              <a:gd name="T9" fmla="*/ 94 h 126"/>
              <a:gd name="T10" fmla="*/ 128 w 171"/>
              <a:gd name="T11" fmla="*/ 126 h 126"/>
              <a:gd name="T12" fmla="*/ 171 w 171"/>
              <a:gd name="T13" fmla="*/ 62 h 126"/>
              <a:gd name="T14" fmla="*/ 128 w 171"/>
              <a:gd name="T15" fmla="*/ 0 h 12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71"/>
              <a:gd name="T25" fmla="*/ 0 h 126"/>
              <a:gd name="T26" fmla="*/ 171 w 171"/>
              <a:gd name="T27" fmla="*/ 126 h 12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71" h="126">
                <a:moveTo>
                  <a:pt x="128" y="0"/>
                </a:moveTo>
                <a:lnTo>
                  <a:pt x="128" y="32"/>
                </a:lnTo>
                <a:lnTo>
                  <a:pt x="0" y="32"/>
                </a:lnTo>
                <a:lnTo>
                  <a:pt x="0" y="94"/>
                </a:lnTo>
                <a:lnTo>
                  <a:pt x="128" y="94"/>
                </a:lnTo>
                <a:lnTo>
                  <a:pt x="128" y="126"/>
                </a:lnTo>
                <a:lnTo>
                  <a:pt x="171" y="62"/>
                </a:lnTo>
                <a:lnTo>
                  <a:pt x="128" y="0"/>
                </a:lnTo>
                <a:close/>
              </a:path>
            </a:pathLst>
          </a:custGeom>
          <a:solidFill>
            <a:schemeClr val="tx1"/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25" name="Freeform 133"/>
          <p:cNvSpPr>
            <a:spLocks/>
          </p:cNvSpPr>
          <p:nvPr/>
        </p:nvSpPr>
        <p:spPr bwMode="auto">
          <a:xfrm>
            <a:off x="1739900" y="3865563"/>
            <a:ext cx="322263" cy="200025"/>
          </a:xfrm>
          <a:custGeom>
            <a:avLst/>
            <a:gdLst>
              <a:gd name="T0" fmla="*/ 128 w 171"/>
              <a:gd name="T1" fmla="*/ 0 h 126"/>
              <a:gd name="T2" fmla="*/ 128 w 171"/>
              <a:gd name="T3" fmla="*/ 32 h 126"/>
              <a:gd name="T4" fmla="*/ 0 w 171"/>
              <a:gd name="T5" fmla="*/ 32 h 126"/>
              <a:gd name="T6" fmla="*/ 0 w 171"/>
              <a:gd name="T7" fmla="*/ 94 h 126"/>
              <a:gd name="T8" fmla="*/ 128 w 171"/>
              <a:gd name="T9" fmla="*/ 94 h 126"/>
              <a:gd name="T10" fmla="*/ 128 w 171"/>
              <a:gd name="T11" fmla="*/ 126 h 126"/>
              <a:gd name="T12" fmla="*/ 171 w 171"/>
              <a:gd name="T13" fmla="*/ 62 h 126"/>
              <a:gd name="T14" fmla="*/ 128 w 171"/>
              <a:gd name="T15" fmla="*/ 0 h 12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71"/>
              <a:gd name="T25" fmla="*/ 0 h 126"/>
              <a:gd name="T26" fmla="*/ 171 w 171"/>
              <a:gd name="T27" fmla="*/ 126 h 12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71" h="126">
                <a:moveTo>
                  <a:pt x="128" y="0"/>
                </a:moveTo>
                <a:lnTo>
                  <a:pt x="128" y="32"/>
                </a:lnTo>
                <a:lnTo>
                  <a:pt x="0" y="32"/>
                </a:lnTo>
                <a:lnTo>
                  <a:pt x="0" y="94"/>
                </a:lnTo>
                <a:lnTo>
                  <a:pt x="128" y="94"/>
                </a:lnTo>
                <a:lnTo>
                  <a:pt x="128" y="126"/>
                </a:lnTo>
                <a:lnTo>
                  <a:pt x="171" y="62"/>
                </a:lnTo>
                <a:lnTo>
                  <a:pt x="128" y="0"/>
                </a:lnTo>
                <a:close/>
              </a:path>
            </a:pathLst>
          </a:custGeom>
          <a:solidFill>
            <a:schemeClr val="tx1"/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26" name="Rectangle 134"/>
          <p:cNvSpPr>
            <a:spLocks noChangeArrowheads="1"/>
          </p:cNvSpPr>
          <p:nvPr/>
        </p:nvSpPr>
        <p:spPr bwMode="auto">
          <a:xfrm>
            <a:off x="866775" y="3851275"/>
            <a:ext cx="129063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27" name="Rectangle 135"/>
          <p:cNvSpPr>
            <a:spLocks noChangeArrowheads="1"/>
          </p:cNvSpPr>
          <p:nvPr/>
        </p:nvSpPr>
        <p:spPr bwMode="auto">
          <a:xfrm>
            <a:off x="2133600" y="4889500"/>
            <a:ext cx="6000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 b="1">
                <a:latin typeface="Arial" charset="0"/>
              </a:rPr>
              <a:t>Quality</a:t>
            </a:r>
            <a:endParaRPr lang="en-US" sz="1400">
              <a:latin typeface="Arial" charset="0"/>
            </a:endParaRPr>
          </a:p>
        </p:txBody>
      </p:sp>
      <p:sp>
        <p:nvSpPr>
          <p:cNvPr id="33928" name="Rectangle 136"/>
          <p:cNvSpPr>
            <a:spLocks noChangeArrowheads="1"/>
          </p:cNvSpPr>
          <p:nvPr/>
        </p:nvSpPr>
        <p:spPr bwMode="auto">
          <a:xfrm>
            <a:off x="1987550" y="5072063"/>
            <a:ext cx="10826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 b="1">
                <a:latin typeface="Arial" charset="0"/>
              </a:rPr>
              <a:t>Management</a:t>
            </a:r>
            <a:endParaRPr lang="en-US" sz="1400">
              <a:latin typeface="Arial" charset="0"/>
            </a:endParaRPr>
          </a:p>
        </p:txBody>
      </p:sp>
      <p:sp>
        <p:nvSpPr>
          <p:cNvPr id="33929" name="Rectangle 137"/>
          <p:cNvSpPr>
            <a:spLocks noChangeArrowheads="1"/>
          </p:cNvSpPr>
          <p:nvPr/>
        </p:nvSpPr>
        <p:spPr bwMode="auto">
          <a:xfrm>
            <a:off x="2557463" y="3703638"/>
            <a:ext cx="274320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30" name="Rectangle 138"/>
          <p:cNvSpPr>
            <a:spLocks noChangeArrowheads="1"/>
          </p:cNvSpPr>
          <p:nvPr/>
        </p:nvSpPr>
        <p:spPr bwMode="auto">
          <a:xfrm>
            <a:off x="3621088" y="4746625"/>
            <a:ext cx="13144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200" b="1">
                <a:latin typeface="Arial" charset="0"/>
              </a:rPr>
              <a:t>In-house rejection</a:t>
            </a:r>
            <a:endParaRPr lang="en-US">
              <a:latin typeface="Arial" charset="0"/>
            </a:endParaRPr>
          </a:p>
        </p:txBody>
      </p:sp>
      <p:sp>
        <p:nvSpPr>
          <p:cNvPr id="33931" name="Rectangle 139"/>
          <p:cNvSpPr>
            <a:spLocks noChangeArrowheads="1"/>
          </p:cNvSpPr>
          <p:nvPr/>
        </p:nvSpPr>
        <p:spPr bwMode="auto">
          <a:xfrm>
            <a:off x="2557463" y="3970338"/>
            <a:ext cx="274320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32" name="Rectangle 140"/>
          <p:cNvSpPr>
            <a:spLocks noChangeArrowheads="1"/>
          </p:cNvSpPr>
          <p:nvPr/>
        </p:nvSpPr>
        <p:spPr bwMode="auto">
          <a:xfrm>
            <a:off x="3621088" y="5013325"/>
            <a:ext cx="11747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200" b="1">
                <a:latin typeface="Arial" charset="0"/>
              </a:rPr>
              <a:t>Warranty claims</a:t>
            </a:r>
            <a:endParaRPr lang="en-US">
              <a:latin typeface="Arial" charset="0"/>
            </a:endParaRPr>
          </a:p>
        </p:txBody>
      </p:sp>
      <p:sp>
        <p:nvSpPr>
          <p:cNvPr id="33933" name="Rectangle 141"/>
          <p:cNvSpPr>
            <a:spLocks noChangeArrowheads="1"/>
          </p:cNvSpPr>
          <p:nvPr/>
        </p:nvSpPr>
        <p:spPr bwMode="auto">
          <a:xfrm>
            <a:off x="-1066800" y="3970338"/>
            <a:ext cx="1855788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34" name="Rectangle 142"/>
          <p:cNvSpPr>
            <a:spLocks noChangeArrowheads="1"/>
          </p:cNvSpPr>
          <p:nvPr/>
        </p:nvSpPr>
        <p:spPr bwMode="auto">
          <a:xfrm>
            <a:off x="-76200" y="5013325"/>
            <a:ext cx="13366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200" b="1">
                <a:latin typeface="Arial" charset="0"/>
              </a:rPr>
              <a:t>Process capability</a:t>
            </a:r>
            <a:endParaRPr lang="en-US">
              <a:latin typeface="Arial" charset="0"/>
            </a:endParaRPr>
          </a:p>
        </p:txBody>
      </p:sp>
      <p:sp>
        <p:nvSpPr>
          <p:cNvPr id="33935" name="Rectangle 143"/>
          <p:cNvSpPr>
            <a:spLocks noChangeArrowheads="1"/>
          </p:cNvSpPr>
          <p:nvPr/>
        </p:nvSpPr>
        <p:spPr bwMode="auto">
          <a:xfrm>
            <a:off x="-503238" y="3703638"/>
            <a:ext cx="1211263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36" name="Rectangle 144"/>
          <p:cNvSpPr>
            <a:spLocks noChangeArrowheads="1"/>
          </p:cNvSpPr>
          <p:nvPr/>
        </p:nvSpPr>
        <p:spPr bwMode="auto">
          <a:xfrm>
            <a:off x="584200" y="4746625"/>
            <a:ext cx="7445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200" b="1">
                <a:latin typeface="Arial" charset="0"/>
              </a:rPr>
              <a:t>Standards</a:t>
            </a:r>
            <a:endParaRPr lang="en-US">
              <a:latin typeface="Arial" charset="0"/>
            </a:endParaRPr>
          </a:p>
        </p:txBody>
      </p:sp>
      <p:sp>
        <p:nvSpPr>
          <p:cNvPr id="33937" name="Rectangle 145"/>
          <p:cNvSpPr>
            <a:spLocks noChangeArrowheads="1"/>
          </p:cNvSpPr>
          <p:nvPr/>
        </p:nvSpPr>
        <p:spPr bwMode="auto">
          <a:xfrm>
            <a:off x="-546100" y="4237038"/>
            <a:ext cx="125412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38" name="Rectangle 146"/>
          <p:cNvSpPr>
            <a:spLocks noChangeArrowheads="1"/>
          </p:cNvSpPr>
          <p:nvPr/>
        </p:nvSpPr>
        <p:spPr bwMode="auto">
          <a:xfrm>
            <a:off x="519113" y="5280025"/>
            <a:ext cx="7699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200" b="1">
                <a:latin typeface="Arial" charset="0"/>
              </a:rPr>
              <a:t>Poka Yoke</a:t>
            </a:r>
            <a:endParaRPr lang="en-US">
              <a:latin typeface="Arial" charset="0"/>
            </a:endParaRPr>
          </a:p>
        </p:txBody>
      </p:sp>
      <p:sp>
        <p:nvSpPr>
          <p:cNvPr id="33939" name="Rectangle 147"/>
          <p:cNvSpPr>
            <a:spLocks noChangeArrowheads="1"/>
          </p:cNvSpPr>
          <p:nvPr/>
        </p:nvSpPr>
        <p:spPr bwMode="auto">
          <a:xfrm>
            <a:off x="3041650" y="5903913"/>
            <a:ext cx="2741613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40" name="Rectangle 148"/>
          <p:cNvSpPr>
            <a:spLocks noChangeArrowheads="1"/>
          </p:cNvSpPr>
          <p:nvPr/>
        </p:nvSpPr>
        <p:spPr bwMode="auto">
          <a:xfrm>
            <a:off x="3265488" y="5945188"/>
            <a:ext cx="129698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200" b="1">
                <a:latin typeface="Arial" charset="0"/>
              </a:rPr>
              <a:t>Waste elimination</a:t>
            </a:r>
            <a:endParaRPr lang="en-US">
              <a:latin typeface="Arial" charset="0"/>
            </a:endParaRPr>
          </a:p>
        </p:txBody>
      </p:sp>
      <p:sp>
        <p:nvSpPr>
          <p:cNvPr id="33941" name="Rectangle 149"/>
          <p:cNvSpPr>
            <a:spLocks noChangeArrowheads="1"/>
          </p:cNvSpPr>
          <p:nvPr/>
        </p:nvSpPr>
        <p:spPr bwMode="auto">
          <a:xfrm>
            <a:off x="3275013" y="6211888"/>
            <a:ext cx="144938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200" b="1">
                <a:latin typeface="Arial" charset="0"/>
              </a:rPr>
              <a:t>Operator ownership</a:t>
            </a:r>
            <a:endParaRPr lang="en-US">
              <a:latin typeface="Arial" charset="0"/>
            </a:endParaRPr>
          </a:p>
        </p:txBody>
      </p:sp>
      <p:sp>
        <p:nvSpPr>
          <p:cNvPr id="33942" name="Freeform 150"/>
          <p:cNvSpPr>
            <a:spLocks/>
          </p:cNvSpPr>
          <p:nvPr/>
        </p:nvSpPr>
        <p:spPr bwMode="auto">
          <a:xfrm>
            <a:off x="1525588" y="5561013"/>
            <a:ext cx="1287462" cy="866775"/>
          </a:xfrm>
          <a:custGeom>
            <a:avLst/>
            <a:gdLst>
              <a:gd name="T0" fmla="*/ 92 w 684"/>
              <a:gd name="T1" fmla="*/ 0 h 546"/>
              <a:gd name="T2" fmla="*/ 74 w 684"/>
              <a:gd name="T3" fmla="*/ 2 h 546"/>
              <a:gd name="T4" fmla="*/ 56 w 684"/>
              <a:gd name="T5" fmla="*/ 7 h 546"/>
              <a:gd name="T6" fmla="*/ 41 w 684"/>
              <a:gd name="T7" fmla="*/ 15 h 546"/>
              <a:gd name="T8" fmla="*/ 27 w 684"/>
              <a:gd name="T9" fmla="*/ 27 h 546"/>
              <a:gd name="T10" fmla="*/ 15 w 684"/>
              <a:gd name="T11" fmla="*/ 40 h 546"/>
              <a:gd name="T12" fmla="*/ 7 w 684"/>
              <a:gd name="T13" fmla="*/ 55 h 546"/>
              <a:gd name="T14" fmla="*/ 2 w 684"/>
              <a:gd name="T15" fmla="*/ 72 h 546"/>
              <a:gd name="T16" fmla="*/ 0 w 684"/>
              <a:gd name="T17" fmla="*/ 91 h 546"/>
              <a:gd name="T18" fmla="*/ 0 w 684"/>
              <a:gd name="T19" fmla="*/ 455 h 546"/>
              <a:gd name="T20" fmla="*/ 2 w 684"/>
              <a:gd name="T21" fmla="*/ 473 h 546"/>
              <a:gd name="T22" fmla="*/ 7 w 684"/>
              <a:gd name="T23" fmla="*/ 490 h 546"/>
              <a:gd name="T24" fmla="*/ 15 w 684"/>
              <a:gd name="T25" fmla="*/ 505 h 546"/>
              <a:gd name="T26" fmla="*/ 27 w 684"/>
              <a:gd name="T27" fmla="*/ 519 h 546"/>
              <a:gd name="T28" fmla="*/ 41 w 684"/>
              <a:gd name="T29" fmla="*/ 531 h 546"/>
              <a:gd name="T30" fmla="*/ 56 w 684"/>
              <a:gd name="T31" fmla="*/ 539 h 546"/>
              <a:gd name="T32" fmla="*/ 74 w 684"/>
              <a:gd name="T33" fmla="*/ 544 h 546"/>
              <a:gd name="T34" fmla="*/ 92 w 684"/>
              <a:gd name="T35" fmla="*/ 546 h 546"/>
              <a:gd name="T36" fmla="*/ 592 w 684"/>
              <a:gd name="T37" fmla="*/ 546 h 546"/>
              <a:gd name="T38" fmla="*/ 611 w 684"/>
              <a:gd name="T39" fmla="*/ 544 h 546"/>
              <a:gd name="T40" fmla="*/ 628 w 684"/>
              <a:gd name="T41" fmla="*/ 539 h 546"/>
              <a:gd name="T42" fmla="*/ 643 w 684"/>
              <a:gd name="T43" fmla="*/ 531 h 546"/>
              <a:gd name="T44" fmla="*/ 657 w 684"/>
              <a:gd name="T45" fmla="*/ 519 h 546"/>
              <a:gd name="T46" fmla="*/ 669 w 684"/>
              <a:gd name="T47" fmla="*/ 505 h 546"/>
              <a:gd name="T48" fmla="*/ 677 w 684"/>
              <a:gd name="T49" fmla="*/ 490 h 546"/>
              <a:gd name="T50" fmla="*/ 683 w 684"/>
              <a:gd name="T51" fmla="*/ 473 h 546"/>
              <a:gd name="T52" fmla="*/ 684 w 684"/>
              <a:gd name="T53" fmla="*/ 455 h 546"/>
              <a:gd name="T54" fmla="*/ 684 w 684"/>
              <a:gd name="T55" fmla="*/ 91 h 546"/>
              <a:gd name="T56" fmla="*/ 683 w 684"/>
              <a:gd name="T57" fmla="*/ 72 h 546"/>
              <a:gd name="T58" fmla="*/ 677 w 684"/>
              <a:gd name="T59" fmla="*/ 55 h 546"/>
              <a:gd name="T60" fmla="*/ 669 w 684"/>
              <a:gd name="T61" fmla="*/ 40 h 546"/>
              <a:gd name="T62" fmla="*/ 657 w 684"/>
              <a:gd name="T63" fmla="*/ 27 h 546"/>
              <a:gd name="T64" fmla="*/ 643 w 684"/>
              <a:gd name="T65" fmla="*/ 15 h 546"/>
              <a:gd name="T66" fmla="*/ 628 w 684"/>
              <a:gd name="T67" fmla="*/ 7 h 546"/>
              <a:gd name="T68" fmla="*/ 611 w 684"/>
              <a:gd name="T69" fmla="*/ 2 h 546"/>
              <a:gd name="T70" fmla="*/ 592 w 684"/>
              <a:gd name="T71" fmla="*/ 0 h 546"/>
              <a:gd name="T72" fmla="*/ 92 w 684"/>
              <a:gd name="T73" fmla="*/ 0 h 54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84"/>
              <a:gd name="T112" fmla="*/ 0 h 546"/>
              <a:gd name="T113" fmla="*/ 684 w 684"/>
              <a:gd name="T114" fmla="*/ 546 h 54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84" h="546">
                <a:moveTo>
                  <a:pt x="92" y="0"/>
                </a:moveTo>
                <a:lnTo>
                  <a:pt x="74" y="2"/>
                </a:lnTo>
                <a:lnTo>
                  <a:pt x="56" y="7"/>
                </a:lnTo>
                <a:lnTo>
                  <a:pt x="41" y="15"/>
                </a:lnTo>
                <a:lnTo>
                  <a:pt x="27" y="27"/>
                </a:lnTo>
                <a:lnTo>
                  <a:pt x="15" y="40"/>
                </a:lnTo>
                <a:lnTo>
                  <a:pt x="7" y="55"/>
                </a:lnTo>
                <a:lnTo>
                  <a:pt x="2" y="72"/>
                </a:lnTo>
                <a:lnTo>
                  <a:pt x="0" y="91"/>
                </a:lnTo>
                <a:lnTo>
                  <a:pt x="0" y="455"/>
                </a:lnTo>
                <a:lnTo>
                  <a:pt x="2" y="473"/>
                </a:lnTo>
                <a:lnTo>
                  <a:pt x="7" y="490"/>
                </a:lnTo>
                <a:lnTo>
                  <a:pt x="15" y="505"/>
                </a:lnTo>
                <a:lnTo>
                  <a:pt x="27" y="519"/>
                </a:lnTo>
                <a:lnTo>
                  <a:pt x="41" y="531"/>
                </a:lnTo>
                <a:lnTo>
                  <a:pt x="56" y="539"/>
                </a:lnTo>
                <a:lnTo>
                  <a:pt x="74" y="544"/>
                </a:lnTo>
                <a:lnTo>
                  <a:pt x="92" y="546"/>
                </a:lnTo>
                <a:lnTo>
                  <a:pt x="592" y="546"/>
                </a:lnTo>
                <a:lnTo>
                  <a:pt x="611" y="544"/>
                </a:lnTo>
                <a:lnTo>
                  <a:pt x="628" y="539"/>
                </a:lnTo>
                <a:lnTo>
                  <a:pt x="643" y="531"/>
                </a:lnTo>
                <a:lnTo>
                  <a:pt x="657" y="519"/>
                </a:lnTo>
                <a:lnTo>
                  <a:pt x="669" y="505"/>
                </a:lnTo>
                <a:lnTo>
                  <a:pt x="677" y="490"/>
                </a:lnTo>
                <a:lnTo>
                  <a:pt x="683" y="473"/>
                </a:lnTo>
                <a:lnTo>
                  <a:pt x="684" y="455"/>
                </a:lnTo>
                <a:lnTo>
                  <a:pt x="684" y="91"/>
                </a:lnTo>
                <a:lnTo>
                  <a:pt x="683" y="72"/>
                </a:lnTo>
                <a:lnTo>
                  <a:pt x="677" y="55"/>
                </a:lnTo>
                <a:lnTo>
                  <a:pt x="669" y="40"/>
                </a:lnTo>
                <a:lnTo>
                  <a:pt x="657" y="27"/>
                </a:lnTo>
                <a:lnTo>
                  <a:pt x="643" y="15"/>
                </a:lnTo>
                <a:lnTo>
                  <a:pt x="628" y="7"/>
                </a:lnTo>
                <a:lnTo>
                  <a:pt x="611" y="2"/>
                </a:lnTo>
                <a:lnTo>
                  <a:pt x="592" y="0"/>
                </a:lnTo>
                <a:lnTo>
                  <a:pt x="92" y="0"/>
                </a:lnTo>
                <a:close/>
              </a:path>
            </a:pathLst>
          </a:custGeom>
          <a:noFill/>
          <a:ln w="8001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43" name="Freeform 151"/>
          <p:cNvSpPr>
            <a:spLocks/>
          </p:cNvSpPr>
          <p:nvPr/>
        </p:nvSpPr>
        <p:spPr bwMode="auto">
          <a:xfrm>
            <a:off x="2903538" y="6199188"/>
            <a:ext cx="322262" cy="200025"/>
          </a:xfrm>
          <a:custGeom>
            <a:avLst/>
            <a:gdLst>
              <a:gd name="T0" fmla="*/ 129 w 171"/>
              <a:gd name="T1" fmla="*/ 0 h 126"/>
              <a:gd name="T2" fmla="*/ 129 w 171"/>
              <a:gd name="T3" fmla="*/ 32 h 126"/>
              <a:gd name="T4" fmla="*/ 0 w 171"/>
              <a:gd name="T5" fmla="*/ 32 h 126"/>
              <a:gd name="T6" fmla="*/ 0 w 171"/>
              <a:gd name="T7" fmla="*/ 94 h 126"/>
              <a:gd name="T8" fmla="*/ 129 w 171"/>
              <a:gd name="T9" fmla="*/ 94 h 126"/>
              <a:gd name="T10" fmla="*/ 129 w 171"/>
              <a:gd name="T11" fmla="*/ 126 h 126"/>
              <a:gd name="T12" fmla="*/ 171 w 171"/>
              <a:gd name="T13" fmla="*/ 62 h 126"/>
              <a:gd name="T14" fmla="*/ 129 w 171"/>
              <a:gd name="T15" fmla="*/ 0 h 12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71"/>
              <a:gd name="T25" fmla="*/ 0 h 126"/>
              <a:gd name="T26" fmla="*/ 171 w 171"/>
              <a:gd name="T27" fmla="*/ 126 h 12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71" h="126">
                <a:moveTo>
                  <a:pt x="129" y="0"/>
                </a:moveTo>
                <a:lnTo>
                  <a:pt x="129" y="32"/>
                </a:lnTo>
                <a:lnTo>
                  <a:pt x="0" y="32"/>
                </a:lnTo>
                <a:lnTo>
                  <a:pt x="0" y="94"/>
                </a:lnTo>
                <a:lnTo>
                  <a:pt x="129" y="94"/>
                </a:lnTo>
                <a:lnTo>
                  <a:pt x="129" y="126"/>
                </a:lnTo>
                <a:lnTo>
                  <a:pt x="171" y="62"/>
                </a:lnTo>
                <a:lnTo>
                  <a:pt x="129" y="0"/>
                </a:lnTo>
                <a:close/>
              </a:path>
            </a:pathLst>
          </a:custGeom>
          <a:solidFill>
            <a:schemeClr val="tx1"/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44" name="Freeform 152"/>
          <p:cNvSpPr>
            <a:spLocks/>
          </p:cNvSpPr>
          <p:nvPr/>
        </p:nvSpPr>
        <p:spPr bwMode="auto">
          <a:xfrm>
            <a:off x="2903538" y="5932488"/>
            <a:ext cx="322262" cy="200025"/>
          </a:xfrm>
          <a:custGeom>
            <a:avLst/>
            <a:gdLst>
              <a:gd name="T0" fmla="*/ 129 w 171"/>
              <a:gd name="T1" fmla="*/ 0 h 126"/>
              <a:gd name="T2" fmla="*/ 129 w 171"/>
              <a:gd name="T3" fmla="*/ 32 h 126"/>
              <a:gd name="T4" fmla="*/ 0 w 171"/>
              <a:gd name="T5" fmla="*/ 32 h 126"/>
              <a:gd name="T6" fmla="*/ 0 w 171"/>
              <a:gd name="T7" fmla="*/ 94 h 126"/>
              <a:gd name="T8" fmla="*/ 129 w 171"/>
              <a:gd name="T9" fmla="*/ 94 h 126"/>
              <a:gd name="T10" fmla="*/ 129 w 171"/>
              <a:gd name="T11" fmla="*/ 126 h 126"/>
              <a:gd name="T12" fmla="*/ 171 w 171"/>
              <a:gd name="T13" fmla="*/ 62 h 126"/>
              <a:gd name="T14" fmla="*/ 129 w 171"/>
              <a:gd name="T15" fmla="*/ 0 h 12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71"/>
              <a:gd name="T25" fmla="*/ 0 h 126"/>
              <a:gd name="T26" fmla="*/ 171 w 171"/>
              <a:gd name="T27" fmla="*/ 126 h 12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71" h="126">
                <a:moveTo>
                  <a:pt x="129" y="0"/>
                </a:moveTo>
                <a:lnTo>
                  <a:pt x="129" y="32"/>
                </a:lnTo>
                <a:lnTo>
                  <a:pt x="0" y="32"/>
                </a:lnTo>
                <a:lnTo>
                  <a:pt x="0" y="94"/>
                </a:lnTo>
                <a:lnTo>
                  <a:pt x="129" y="94"/>
                </a:lnTo>
                <a:lnTo>
                  <a:pt x="129" y="126"/>
                </a:lnTo>
                <a:lnTo>
                  <a:pt x="171" y="62"/>
                </a:lnTo>
                <a:lnTo>
                  <a:pt x="129" y="0"/>
                </a:lnTo>
                <a:close/>
              </a:path>
            </a:pathLst>
          </a:custGeom>
          <a:solidFill>
            <a:schemeClr val="tx1"/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45" name="Freeform 153"/>
          <p:cNvSpPr>
            <a:spLocks/>
          </p:cNvSpPr>
          <p:nvPr/>
        </p:nvSpPr>
        <p:spPr bwMode="auto">
          <a:xfrm>
            <a:off x="2903538" y="5665788"/>
            <a:ext cx="322262" cy="200025"/>
          </a:xfrm>
          <a:custGeom>
            <a:avLst/>
            <a:gdLst>
              <a:gd name="T0" fmla="*/ 129 w 171"/>
              <a:gd name="T1" fmla="*/ 0 h 126"/>
              <a:gd name="T2" fmla="*/ 129 w 171"/>
              <a:gd name="T3" fmla="*/ 32 h 126"/>
              <a:gd name="T4" fmla="*/ 0 w 171"/>
              <a:gd name="T5" fmla="*/ 32 h 126"/>
              <a:gd name="T6" fmla="*/ 0 w 171"/>
              <a:gd name="T7" fmla="*/ 94 h 126"/>
              <a:gd name="T8" fmla="*/ 129 w 171"/>
              <a:gd name="T9" fmla="*/ 94 h 126"/>
              <a:gd name="T10" fmla="*/ 129 w 171"/>
              <a:gd name="T11" fmla="*/ 126 h 126"/>
              <a:gd name="T12" fmla="*/ 171 w 171"/>
              <a:gd name="T13" fmla="*/ 62 h 126"/>
              <a:gd name="T14" fmla="*/ 129 w 171"/>
              <a:gd name="T15" fmla="*/ 0 h 12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71"/>
              <a:gd name="T25" fmla="*/ 0 h 126"/>
              <a:gd name="T26" fmla="*/ 171 w 171"/>
              <a:gd name="T27" fmla="*/ 126 h 12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71" h="126">
                <a:moveTo>
                  <a:pt x="129" y="0"/>
                </a:moveTo>
                <a:lnTo>
                  <a:pt x="129" y="32"/>
                </a:lnTo>
                <a:lnTo>
                  <a:pt x="0" y="32"/>
                </a:lnTo>
                <a:lnTo>
                  <a:pt x="0" y="94"/>
                </a:lnTo>
                <a:lnTo>
                  <a:pt x="129" y="94"/>
                </a:lnTo>
                <a:lnTo>
                  <a:pt x="129" y="126"/>
                </a:lnTo>
                <a:lnTo>
                  <a:pt x="171" y="62"/>
                </a:lnTo>
                <a:lnTo>
                  <a:pt x="129" y="0"/>
                </a:lnTo>
                <a:close/>
              </a:path>
            </a:pathLst>
          </a:custGeom>
          <a:solidFill>
            <a:schemeClr val="tx1"/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46" name="Freeform 154"/>
          <p:cNvSpPr>
            <a:spLocks/>
          </p:cNvSpPr>
          <p:nvPr/>
        </p:nvSpPr>
        <p:spPr bwMode="auto">
          <a:xfrm>
            <a:off x="3233738" y="5313363"/>
            <a:ext cx="322262" cy="200025"/>
          </a:xfrm>
          <a:custGeom>
            <a:avLst/>
            <a:gdLst>
              <a:gd name="T0" fmla="*/ 128 w 171"/>
              <a:gd name="T1" fmla="*/ 0 h 126"/>
              <a:gd name="T2" fmla="*/ 128 w 171"/>
              <a:gd name="T3" fmla="*/ 32 h 126"/>
              <a:gd name="T4" fmla="*/ 0 w 171"/>
              <a:gd name="T5" fmla="*/ 32 h 126"/>
              <a:gd name="T6" fmla="*/ 0 w 171"/>
              <a:gd name="T7" fmla="*/ 94 h 126"/>
              <a:gd name="T8" fmla="*/ 128 w 171"/>
              <a:gd name="T9" fmla="*/ 94 h 126"/>
              <a:gd name="T10" fmla="*/ 128 w 171"/>
              <a:gd name="T11" fmla="*/ 126 h 126"/>
              <a:gd name="T12" fmla="*/ 171 w 171"/>
              <a:gd name="T13" fmla="*/ 62 h 126"/>
              <a:gd name="T14" fmla="*/ 128 w 171"/>
              <a:gd name="T15" fmla="*/ 0 h 12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71"/>
              <a:gd name="T25" fmla="*/ 0 h 126"/>
              <a:gd name="T26" fmla="*/ 171 w 171"/>
              <a:gd name="T27" fmla="*/ 126 h 12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71" h="126">
                <a:moveTo>
                  <a:pt x="128" y="0"/>
                </a:moveTo>
                <a:lnTo>
                  <a:pt x="128" y="32"/>
                </a:lnTo>
                <a:lnTo>
                  <a:pt x="0" y="32"/>
                </a:lnTo>
                <a:lnTo>
                  <a:pt x="0" y="94"/>
                </a:lnTo>
                <a:lnTo>
                  <a:pt x="128" y="94"/>
                </a:lnTo>
                <a:lnTo>
                  <a:pt x="128" y="126"/>
                </a:lnTo>
                <a:lnTo>
                  <a:pt x="171" y="62"/>
                </a:lnTo>
                <a:lnTo>
                  <a:pt x="128" y="0"/>
                </a:lnTo>
                <a:close/>
              </a:path>
            </a:pathLst>
          </a:custGeom>
          <a:solidFill>
            <a:schemeClr val="tx1"/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47" name="Freeform 155"/>
          <p:cNvSpPr>
            <a:spLocks/>
          </p:cNvSpPr>
          <p:nvPr/>
        </p:nvSpPr>
        <p:spPr bwMode="auto">
          <a:xfrm>
            <a:off x="3233738" y="5046663"/>
            <a:ext cx="322262" cy="200025"/>
          </a:xfrm>
          <a:custGeom>
            <a:avLst/>
            <a:gdLst>
              <a:gd name="T0" fmla="*/ 128 w 171"/>
              <a:gd name="T1" fmla="*/ 0 h 126"/>
              <a:gd name="T2" fmla="*/ 128 w 171"/>
              <a:gd name="T3" fmla="*/ 32 h 126"/>
              <a:gd name="T4" fmla="*/ 0 w 171"/>
              <a:gd name="T5" fmla="*/ 32 h 126"/>
              <a:gd name="T6" fmla="*/ 0 w 171"/>
              <a:gd name="T7" fmla="*/ 94 h 126"/>
              <a:gd name="T8" fmla="*/ 128 w 171"/>
              <a:gd name="T9" fmla="*/ 94 h 126"/>
              <a:gd name="T10" fmla="*/ 128 w 171"/>
              <a:gd name="T11" fmla="*/ 126 h 126"/>
              <a:gd name="T12" fmla="*/ 171 w 171"/>
              <a:gd name="T13" fmla="*/ 62 h 126"/>
              <a:gd name="T14" fmla="*/ 128 w 171"/>
              <a:gd name="T15" fmla="*/ 0 h 12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71"/>
              <a:gd name="T25" fmla="*/ 0 h 126"/>
              <a:gd name="T26" fmla="*/ 171 w 171"/>
              <a:gd name="T27" fmla="*/ 126 h 12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71" h="126">
                <a:moveTo>
                  <a:pt x="128" y="0"/>
                </a:moveTo>
                <a:lnTo>
                  <a:pt x="128" y="32"/>
                </a:lnTo>
                <a:lnTo>
                  <a:pt x="0" y="32"/>
                </a:lnTo>
                <a:lnTo>
                  <a:pt x="0" y="94"/>
                </a:lnTo>
                <a:lnTo>
                  <a:pt x="128" y="94"/>
                </a:lnTo>
                <a:lnTo>
                  <a:pt x="128" y="126"/>
                </a:lnTo>
                <a:lnTo>
                  <a:pt x="171" y="62"/>
                </a:lnTo>
                <a:lnTo>
                  <a:pt x="128" y="0"/>
                </a:lnTo>
                <a:close/>
              </a:path>
            </a:pathLst>
          </a:custGeom>
          <a:solidFill>
            <a:schemeClr val="tx1"/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48" name="Freeform 156"/>
          <p:cNvSpPr>
            <a:spLocks/>
          </p:cNvSpPr>
          <p:nvPr/>
        </p:nvSpPr>
        <p:spPr bwMode="auto">
          <a:xfrm>
            <a:off x="3233738" y="4779963"/>
            <a:ext cx="322262" cy="200025"/>
          </a:xfrm>
          <a:custGeom>
            <a:avLst/>
            <a:gdLst>
              <a:gd name="T0" fmla="*/ 128 w 171"/>
              <a:gd name="T1" fmla="*/ 0 h 126"/>
              <a:gd name="T2" fmla="*/ 128 w 171"/>
              <a:gd name="T3" fmla="*/ 32 h 126"/>
              <a:gd name="T4" fmla="*/ 0 w 171"/>
              <a:gd name="T5" fmla="*/ 32 h 126"/>
              <a:gd name="T6" fmla="*/ 0 w 171"/>
              <a:gd name="T7" fmla="*/ 94 h 126"/>
              <a:gd name="T8" fmla="*/ 128 w 171"/>
              <a:gd name="T9" fmla="*/ 94 h 126"/>
              <a:gd name="T10" fmla="*/ 128 w 171"/>
              <a:gd name="T11" fmla="*/ 126 h 126"/>
              <a:gd name="T12" fmla="*/ 171 w 171"/>
              <a:gd name="T13" fmla="*/ 62 h 126"/>
              <a:gd name="T14" fmla="*/ 128 w 171"/>
              <a:gd name="T15" fmla="*/ 0 h 12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71"/>
              <a:gd name="T25" fmla="*/ 0 h 126"/>
              <a:gd name="T26" fmla="*/ 171 w 171"/>
              <a:gd name="T27" fmla="*/ 126 h 12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71" h="126">
                <a:moveTo>
                  <a:pt x="128" y="0"/>
                </a:moveTo>
                <a:lnTo>
                  <a:pt x="128" y="32"/>
                </a:lnTo>
                <a:lnTo>
                  <a:pt x="0" y="32"/>
                </a:lnTo>
                <a:lnTo>
                  <a:pt x="0" y="94"/>
                </a:lnTo>
                <a:lnTo>
                  <a:pt x="128" y="94"/>
                </a:lnTo>
                <a:lnTo>
                  <a:pt x="128" y="126"/>
                </a:lnTo>
                <a:lnTo>
                  <a:pt x="171" y="62"/>
                </a:lnTo>
                <a:lnTo>
                  <a:pt x="128" y="0"/>
                </a:lnTo>
                <a:close/>
              </a:path>
            </a:pathLst>
          </a:custGeom>
          <a:solidFill>
            <a:schemeClr val="tx1"/>
          </a:solidFill>
          <a:ln w="793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49" name="Rectangle 157"/>
          <p:cNvSpPr>
            <a:spLocks noChangeArrowheads="1"/>
          </p:cNvSpPr>
          <p:nvPr/>
        </p:nvSpPr>
        <p:spPr bwMode="auto">
          <a:xfrm>
            <a:off x="785813" y="4730750"/>
            <a:ext cx="96996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50" name="Rectangle 158"/>
          <p:cNvSpPr>
            <a:spLocks noChangeArrowheads="1"/>
          </p:cNvSpPr>
          <p:nvPr/>
        </p:nvSpPr>
        <p:spPr bwMode="auto">
          <a:xfrm>
            <a:off x="1849438" y="5783263"/>
            <a:ext cx="43497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800" b="1">
                <a:latin typeface="Arial" charset="0"/>
              </a:rPr>
              <a:t>5S</a:t>
            </a:r>
            <a:endParaRPr lang="en-US">
              <a:latin typeface="Arial" charset="0"/>
            </a:endParaRPr>
          </a:p>
        </p:txBody>
      </p:sp>
      <p:sp>
        <p:nvSpPr>
          <p:cNvPr id="33951" name="Rectangle 159"/>
          <p:cNvSpPr>
            <a:spLocks noChangeArrowheads="1"/>
          </p:cNvSpPr>
          <p:nvPr/>
        </p:nvSpPr>
        <p:spPr bwMode="auto">
          <a:xfrm>
            <a:off x="3251200" y="5678488"/>
            <a:ext cx="20923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200" b="1">
                <a:latin typeface="Arial" charset="0"/>
              </a:rPr>
              <a:t>Daily management discipline</a:t>
            </a:r>
            <a:endParaRPr lang="en-US">
              <a:latin typeface="Arial" charset="0"/>
            </a:endParaRPr>
          </a:p>
        </p:txBody>
      </p:sp>
      <p:sp>
        <p:nvSpPr>
          <p:cNvPr id="33952" name="Rectangle 160"/>
          <p:cNvSpPr>
            <a:spLocks noChangeArrowheads="1"/>
          </p:cNvSpPr>
          <p:nvPr/>
        </p:nvSpPr>
        <p:spPr bwMode="auto">
          <a:xfrm>
            <a:off x="-260350" y="4570413"/>
            <a:ext cx="566738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53" name="Rectangle 161"/>
          <p:cNvSpPr>
            <a:spLocks noChangeArrowheads="1"/>
          </p:cNvSpPr>
          <p:nvPr/>
        </p:nvSpPr>
        <p:spPr bwMode="auto">
          <a:xfrm>
            <a:off x="831850" y="5613400"/>
            <a:ext cx="1857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200" b="1">
                <a:latin typeface="Arial" charset="0"/>
              </a:rPr>
              <a:t>5S</a:t>
            </a:r>
            <a:endParaRPr lang="en-US">
              <a:latin typeface="Arial" charset="0"/>
            </a:endParaRPr>
          </a:p>
        </p:txBody>
      </p:sp>
      <p:sp>
        <p:nvSpPr>
          <p:cNvPr id="33954" name="Rectangle 162"/>
          <p:cNvSpPr>
            <a:spLocks noChangeArrowheads="1"/>
          </p:cNvSpPr>
          <p:nvPr/>
        </p:nvSpPr>
        <p:spPr bwMode="auto">
          <a:xfrm>
            <a:off x="-260350" y="4837113"/>
            <a:ext cx="566738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55" name="Rectangle 163"/>
          <p:cNvSpPr>
            <a:spLocks noChangeArrowheads="1"/>
          </p:cNvSpPr>
          <p:nvPr/>
        </p:nvSpPr>
        <p:spPr bwMode="auto">
          <a:xfrm>
            <a:off x="803275" y="5878513"/>
            <a:ext cx="211138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200" b="1">
                <a:latin typeface="Arial" charset="0"/>
              </a:rPr>
              <a:t>3M</a:t>
            </a:r>
            <a:endParaRPr lang="en-US">
              <a:latin typeface="Arial" charset="0"/>
            </a:endParaRPr>
          </a:p>
        </p:txBody>
      </p:sp>
      <p:sp>
        <p:nvSpPr>
          <p:cNvPr id="33956" name="Rectangle 164"/>
          <p:cNvSpPr>
            <a:spLocks noChangeArrowheads="1"/>
          </p:cNvSpPr>
          <p:nvPr/>
        </p:nvSpPr>
        <p:spPr bwMode="auto">
          <a:xfrm>
            <a:off x="-1066800" y="5103813"/>
            <a:ext cx="1373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57" name="Rectangle 165"/>
          <p:cNvSpPr>
            <a:spLocks noChangeArrowheads="1"/>
          </p:cNvSpPr>
          <p:nvPr/>
        </p:nvSpPr>
        <p:spPr bwMode="auto">
          <a:xfrm>
            <a:off x="171450" y="6143625"/>
            <a:ext cx="8715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200" b="1">
                <a:latin typeface="Arial" charset="0"/>
              </a:rPr>
              <a:t>My machine</a:t>
            </a:r>
            <a:endParaRPr lang="en-US">
              <a:latin typeface="Arial" charset="0"/>
            </a:endParaRPr>
          </a:p>
        </p:txBody>
      </p:sp>
      <p:sp>
        <p:nvSpPr>
          <p:cNvPr id="33958" name="Rectangle 166"/>
          <p:cNvSpPr>
            <a:spLocks noChangeArrowheads="1"/>
          </p:cNvSpPr>
          <p:nvPr/>
        </p:nvSpPr>
        <p:spPr bwMode="auto">
          <a:xfrm>
            <a:off x="336550" y="6321425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200" b="1">
                <a:latin typeface="Arial" charset="0"/>
              </a:rPr>
              <a:t>campaign</a:t>
            </a:r>
            <a:endParaRPr lang="en-US">
              <a:latin typeface="Arial" charset="0"/>
            </a:endParaRPr>
          </a:p>
        </p:txBody>
      </p:sp>
      <p:grpSp>
        <p:nvGrpSpPr>
          <p:cNvPr id="33959" name="Group 167"/>
          <p:cNvGrpSpPr>
            <a:grpSpLocks/>
          </p:cNvGrpSpPr>
          <p:nvPr/>
        </p:nvGrpSpPr>
        <p:grpSpPr bwMode="auto">
          <a:xfrm>
            <a:off x="5124450" y="4818063"/>
            <a:ext cx="104775" cy="133350"/>
            <a:chOff x="3077" y="2992"/>
            <a:chExt cx="56" cy="84"/>
          </a:xfrm>
        </p:grpSpPr>
        <p:sp>
          <p:nvSpPr>
            <p:cNvPr id="33960" name="Line 168"/>
            <p:cNvSpPr>
              <a:spLocks noChangeShapeType="1"/>
            </p:cNvSpPr>
            <p:nvPr/>
          </p:nvSpPr>
          <p:spPr bwMode="auto">
            <a:xfrm>
              <a:off x="3106" y="2992"/>
              <a:ext cx="1" cy="33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61" name="Freeform 169"/>
            <p:cNvSpPr>
              <a:spLocks/>
            </p:cNvSpPr>
            <p:nvPr/>
          </p:nvSpPr>
          <p:spPr bwMode="auto">
            <a:xfrm>
              <a:off x="3077" y="3022"/>
              <a:ext cx="56" cy="54"/>
            </a:xfrm>
            <a:custGeom>
              <a:avLst/>
              <a:gdLst>
                <a:gd name="T0" fmla="*/ 0 w 56"/>
                <a:gd name="T1" fmla="*/ 0 h 54"/>
                <a:gd name="T2" fmla="*/ 29 w 56"/>
                <a:gd name="T3" fmla="*/ 54 h 54"/>
                <a:gd name="T4" fmla="*/ 56 w 56"/>
                <a:gd name="T5" fmla="*/ 0 h 54"/>
                <a:gd name="T6" fmla="*/ 0 w 56"/>
                <a:gd name="T7" fmla="*/ 0 h 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"/>
                <a:gd name="T13" fmla="*/ 0 h 54"/>
                <a:gd name="T14" fmla="*/ 56 w 56"/>
                <a:gd name="T15" fmla="*/ 54 h 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" h="54">
                  <a:moveTo>
                    <a:pt x="0" y="0"/>
                  </a:moveTo>
                  <a:lnTo>
                    <a:pt x="29" y="54"/>
                  </a:lnTo>
                  <a:lnTo>
                    <a:pt x="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962" name="Group 170"/>
          <p:cNvGrpSpPr>
            <a:grpSpLocks/>
          </p:cNvGrpSpPr>
          <p:nvPr/>
        </p:nvGrpSpPr>
        <p:grpSpPr bwMode="auto">
          <a:xfrm>
            <a:off x="4959350" y="5037138"/>
            <a:ext cx="104775" cy="133350"/>
            <a:chOff x="3077" y="3160"/>
            <a:chExt cx="56" cy="84"/>
          </a:xfrm>
        </p:grpSpPr>
        <p:sp>
          <p:nvSpPr>
            <p:cNvPr id="33963" name="Line 171"/>
            <p:cNvSpPr>
              <a:spLocks noChangeShapeType="1"/>
            </p:cNvSpPr>
            <p:nvPr/>
          </p:nvSpPr>
          <p:spPr bwMode="auto">
            <a:xfrm>
              <a:off x="3106" y="3160"/>
              <a:ext cx="1" cy="33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64" name="Freeform 172"/>
            <p:cNvSpPr>
              <a:spLocks/>
            </p:cNvSpPr>
            <p:nvPr/>
          </p:nvSpPr>
          <p:spPr bwMode="auto">
            <a:xfrm>
              <a:off x="3077" y="3190"/>
              <a:ext cx="56" cy="54"/>
            </a:xfrm>
            <a:custGeom>
              <a:avLst/>
              <a:gdLst>
                <a:gd name="T0" fmla="*/ 0 w 56"/>
                <a:gd name="T1" fmla="*/ 0 h 54"/>
                <a:gd name="T2" fmla="*/ 29 w 56"/>
                <a:gd name="T3" fmla="*/ 54 h 54"/>
                <a:gd name="T4" fmla="*/ 56 w 56"/>
                <a:gd name="T5" fmla="*/ 0 h 54"/>
                <a:gd name="T6" fmla="*/ 0 w 56"/>
                <a:gd name="T7" fmla="*/ 0 h 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"/>
                <a:gd name="T13" fmla="*/ 0 h 54"/>
                <a:gd name="T14" fmla="*/ 56 w 56"/>
                <a:gd name="T15" fmla="*/ 54 h 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" h="54">
                  <a:moveTo>
                    <a:pt x="0" y="0"/>
                  </a:moveTo>
                  <a:lnTo>
                    <a:pt x="29" y="54"/>
                  </a:lnTo>
                  <a:lnTo>
                    <a:pt x="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965" name="Group 173"/>
          <p:cNvGrpSpPr>
            <a:grpSpLocks/>
          </p:cNvGrpSpPr>
          <p:nvPr/>
        </p:nvGrpSpPr>
        <p:grpSpPr bwMode="auto">
          <a:xfrm>
            <a:off x="5349875" y="5370513"/>
            <a:ext cx="104775" cy="133350"/>
            <a:chOff x="3248" y="3370"/>
            <a:chExt cx="56" cy="84"/>
          </a:xfrm>
        </p:grpSpPr>
        <p:sp>
          <p:nvSpPr>
            <p:cNvPr id="33966" name="Line 174"/>
            <p:cNvSpPr>
              <a:spLocks noChangeShapeType="1"/>
            </p:cNvSpPr>
            <p:nvPr/>
          </p:nvSpPr>
          <p:spPr bwMode="auto">
            <a:xfrm>
              <a:off x="3277" y="3370"/>
              <a:ext cx="1" cy="33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67" name="Freeform 175"/>
            <p:cNvSpPr>
              <a:spLocks/>
            </p:cNvSpPr>
            <p:nvPr/>
          </p:nvSpPr>
          <p:spPr bwMode="auto">
            <a:xfrm>
              <a:off x="3248" y="3400"/>
              <a:ext cx="56" cy="54"/>
            </a:xfrm>
            <a:custGeom>
              <a:avLst/>
              <a:gdLst>
                <a:gd name="T0" fmla="*/ 0 w 56"/>
                <a:gd name="T1" fmla="*/ 0 h 54"/>
                <a:gd name="T2" fmla="*/ 29 w 56"/>
                <a:gd name="T3" fmla="*/ 54 h 54"/>
                <a:gd name="T4" fmla="*/ 56 w 56"/>
                <a:gd name="T5" fmla="*/ 0 h 54"/>
                <a:gd name="T6" fmla="*/ 0 w 56"/>
                <a:gd name="T7" fmla="*/ 0 h 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"/>
                <a:gd name="T13" fmla="*/ 0 h 54"/>
                <a:gd name="T14" fmla="*/ 56 w 56"/>
                <a:gd name="T15" fmla="*/ 54 h 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" h="54">
                  <a:moveTo>
                    <a:pt x="0" y="0"/>
                  </a:moveTo>
                  <a:lnTo>
                    <a:pt x="29" y="54"/>
                  </a:lnTo>
                  <a:lnTo>
                    <a:pt x="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0097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GTC100 Vision   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76200" y="1196752"/>
            <a:ext cx="899160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000" b="1" i="1" dirty="0">
                <a:solidFill>
                  <a:srgbClr val="002060"/>
                </a:solidFill>
                <a:latin typeface="Calibri" pitchFamily="34" charset="0"/>
              </a:rPr>
              <a:t>C</a:t>
            </a:r>
            <a:r>
              <a:rPr lang="en-US" sz="4000" b="1" i="1" dirty="0" smtClean="0">
                <a:solidFill>
                  <a:srgbClr val="002060"/>
                </a:solidFill>
                <a:latin typeface="Calibri" pitchFamily="34" charset="0"/>
              </a:rPr>
              <a:t>onceived as</a:t>
            </a:r>
          </a:p>
          <a:p>
            <a:pPr algn="ctr" eaLnBrk="1" hangingPunct="1"/>
            <a:r>
              <a:rPr lang="en-US" sz="4000" b="1" i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</a:p>
          <a:p>
            <a:pPr algn="ctr" eaLnBrk="1" hangingPunct="1"/>
            <a:r>
              <a:rPr lang="en-US" sz="4000" b="1" i="1" dirty="0" smtClean="0">
                <a:solidFill>
                  <a:srgbClr val="002060"/>
                </a:solidFill>
                <a:latin typeface="Calibri" pitchFamily="34" charset="0"/>
              </a:rPr>
              <a:t>an initiative for aspiring Indian SMEs to</a:t>
            </a:r>
          </a:p>
          <a:p>
            <a:pPr algn="ctr" eaLnBrk="1" hangingPunct="1"/>
            <a:endParaRPr lang="en-US" sz="4000" b="1" i="1" dirty="0">
              <a:solidFill>
                <a:srgbClr val="002060"/>
              </a:solidFill>
              <a:latin typeface="Calibri" pitchFamily="34" charset="0"/>
            </a:endParaRPr>
          </a:p>
          <a:p>
            <a:pPr algn="ctr" eaLnBrk="1" hangingPunct="1"/>
            <a:r>
              <a:rPr lang="en-US" sz="4000" b="1" i="1" dirty="0" smtClean="0">
                <a:solidFill>
                  <a:srgbClr val="002060"/>
                </a:solidFill>
                <a:latin typeface="Calibri" pitchFamily="34" charset="0"/>
              </a:rPr>
              <a:t> grow by transforming from </a:t>
            </a:r>
          </a:p>
          <a:p>
            <a:pPr algn="ctr" eaLnBrk="1" hangingPunct="1"/>
            <a:endParaRPr lang="en-US" altLang="ja-JP" sz="4000" b="1" i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algn="ctr" eaLnBrk="1" hangingPunct="1"/>
            <a:r>
              <a:rPr lang="en-US" altLang="ja-JP" sz="4000" b="1" i="1" dirty="0" smtClean="0">
                <a:solidFill>
                  <a:srgbClr val="002060"/>
                </a:solidFill>
                <a:latin typeface="Calibri" pitchFamily="34" charset="0"/>
              </a:rPr>
              <a:t>small </a:t>
            </a:r>
            <a:r>
              <a:rPr lang="en-US" altLang="ja-JP" sz="4000" b="1" i="1" dirty="0">
                <a:solidFill>
                  <a:srgbClr val="002060"/>
                </a:solidFill>
                <a:latin typeface="Calibri" pitchFamily="34" charset="0"/>
              </a:rPr>
              <a:t>m to BIG </a:t>
            </a:r>
            <a:r>
              <a:rPr lang="en-US" altLang="ja-JP" sz="4000" b="1" i="1" dirty="0" smtClean="0">
                <a:solidFill>
                  <a:srgbClr val="002060"/>
                </a:solidFill>
                <a:latin typeface="Calibri" pitchFamily="34" charset="0"/>
              </a:rPr>
              <a:t>M</a:t>
            </a:r>
            <a:endParaRPr lang="en-US" sz="4000" b="1" i="1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86868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464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スライド番号プレースホルダ 5"/>
          <p:cNvSpPr txBox="1">
            <a:spLocks noGrp="1"/>
          </p:cNvSpPr>
          <p:nvPr/>
        </p:nvSpPr>
        <p:spPr bwMode="auto">
          <a:xfrm>
            <a:off x="6553200" y="67214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6633BD80-EAFB-4B17-A9E3-12ECC03DEC34}" type="slidenum">
              <a:rPr kumimoji="1" lang="en-US" altLang="ja-JP" sz="1200" i="1">
                <a:solidFill>
                  <a:srgbClr val="898989"/>
                </a:solidFill>
                <a:cs typeface="Arial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7</a:t>
            </a:fld>
            <a:endParaRPr kumimoji="1" lang="en-US" altLang="ja-JP" sz="1200" i="1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305800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ja-JP" sz="28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Framework for Manufacturing Growth</a:t>
            </a:r>
            <a:br>
              <a:rPr lang="en-US" altLang="ja-JP" sz="28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</a:br>
            <a:r>
              <a:rPr lang="en-US" altLang="ja-JP" sz="28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small </a:t>
            </a:r>
            <a:r>
              <a:rPr lang="en-US" altLang="ja-JP" sz="2800" b="1" dirty="0">
                <a:solidFill>
                  <a:srgbClr val="FF0000"/>
                </a:solidFill>
                <a:latin typeface="Arial" charset="0"/>
                <a:cs typeface="Arial" charset="0"/>
              </a:rPr>
              <a:t>m to BIG M</a:t>
            </a:r>
            <a:endParaRPr lang="en-US" altLang="ja-JP" sz="2800" b="1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76200" y="2117725"/>
            <a:ext cx="6781800" cy="312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1" lang="ja-JP" altLang="en-US" sz="1800"/>
          </a:p>
        </p:txBody>
      </p:sp>
      <p:sp>
        <p:nvSpPr>
          <p:cNvPr id="14341" name="Text Box 6"/>
          <p:cNvSpPr txBox="1">
            <a:spLocks noChangeArrowheads="1"/>
          </p:cNvSpPr>
          <p:nvPr/>
        </p:nvSpPr>
        <p:spPr bwMode="auto">
          <a:xfrm>
            <a:off x="381000" y="1050925"/>
            <a:ext cx="1676400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1" lang="en-US" altLang="ja-JP" sz="2000" i="1">
                <a:cs typeface="Arial" charset="0"/>
              </a:rPr>
              <a:t>Technical Change</a:t>
            </a:r>
          </a:p>
        </p:txBody>
      </p:sp>
      <p:sp>
        <p:nvSpPr>
          <p:cNvPr id="14342" name="Line 7"/>
          <p:cNvSpPr>
            <a:spLocks noChangeShapeType="1"/>
          </p:cNvSpPr>
          <p:nvPr/>
        </p:nvSpPr>
        <p:spPr bwMode="auto">
          <a:xfrm>
            <a:off x="1143000" y="1736725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3" name="Text Box 8"/>
          <p:cNvSpPr txBox="1">
            <a:spLocks noChangeArrowheads="1"/>
          </p:cNvSpPr>
          <p:nvPr/>
        </p:nvSpPr>
        <p:spPr bwMode="auto">
          <a:xfrm>
            <a:off x="2895600" y="1050925"/>
            <a:ext cx="1524000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1" lang="en-US" altLang="ja-JP" sz="2000" i="1">
                <a:cs typeface="Arial" charset="0"/>
              </a:rPr>
              <a:t>Global Change</a:t>
            </a:r>
          </a:p>
        </p:txBody>
      </p:sp>
      <p:sp>
        <p:nvSpPr>
          <p:cNvPr id="14344" name="Line 9"/>
          <p:cNvSpPr>
            <a:spLocks noChangeShapeType="1"/>
          </p:cNvSpPr>
          <p:nvPr/>
        </p:nvSpPr>
        <p:spPr bwMode="auto">
          <a:xfrm>
            <a:off x="3657600" y="1736725"/>
            <a:ext cx="1588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5" name="Text Box 10"/>
          <p:cNvSpPr txBox="1">
            <a:spLocks noChangeArrowheads="1"/>
          </p:cNvSpPr>
          <p:nvPr/>
        </p:nvSpPr>
        <p:spPr bwMode="auto">
          <a:xfrm>
            <a:off x="5334000" y="1050925"/>
            <a:ext cx="1676400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1" lang="en-US" altLang="ja-JP" sz="2000" i="1">
                <a:cs typeface="Arial" charset="0"/>
              </a:rPr>
              <a:t>Regulatory Change</a:t>
            </a:r>
          </a:p>
        </p:txBody>
      </p:sp>
      <p:sp>
        <p:nvSpPr>
          <p:cNvPr id="14346" name="Line 11"/>
          <p:cNvSpPr>
            <a:spLocks noChangeShapeType="1"/>
          </p:cNvSpPr>
          <p:nvPr/>
        </p:nvSpPr>
        <p:spPr bwMode="auto">
          <a:xfrm>
            <a:off x="6096000" y="1736725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7" name="Text Box 13"/>
          <p:cNvSpPr txBox="1">
            <a:spLocks noChangeArrowheads="1"/>
          </p:cNvSpPr>
          <p:nvPr/>
        </p:nvSpPr>
        <p:spPr bwMode="auto">
          <a:xfrm>
            <a:off x="3276600" y="2244725"/>
            <a:ext cx="1524000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1" lang="en-US" altLang="ja-JP" sz="2000" i="1">
                <a:cs typeface="Arial" charset="0"/>
              </a:rPr>
              <a:t>Supply Chain</a:t>
            </a:r>
          </a:p>
        </p:txBody>
      </p:sp>
      <p:sp>
        <p:nvSpPr>
          <p:cNvPr id="14348" name="Text Box 14"/>
          <p:cNvSpPr txBox="1">
            <a:spLocks noChangeArrowheads="1"/>
          </p:cNvSpPr>
          <p:nvPr/>
        </p:nvSpPr>
        <p:spPr bwMode="auto">
          <a:xfrm>
            <a:off x="254000" y="5461000"/>
            <a:ext cx="2565400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1" lang="en-US" altLang="ja-JP" sz="1800" i="1">
                <a:cs typeface="Arial" charset="0"/>
              </a:rPr>
              <a:t>Manufacturing  Process Change</a:t>
            </a:r>
          </a:p>
        </p:txBody>
      </p:sp>
      <p:sp>
        <p:nvSpPr>
          <p:cNvPr id="14349" name="Text Box 15"/>
          <p:cNvSpPr txBox="1">
            <a:spLocks noChangeArrowheads="1"/>
          </p:cNvSpPr>
          <p:nvPr/>
        </p:nvSpPr>
        <p:spPr bwMode="auto">
          <a:xfrm>
            <a:off x="3200400" y="5445125"/>
            <a:ext cx="1524000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1" lang="en-US" altLang="ja-JP" sz="2000" i="1">
                <a:cs typeface="Arial" charset="0"/>
              </a:rPr>
              <a:t>Societal Change</a:t>
            </a:r>
          </a:p>
        </p:txBody>
      </p:sp>
      <p:sp>
        <p:nvSpPr>
          <p:cNvPr id="14350" name="Text Box 16"/>
          <p:cNvSpPr txBox="1">
            <a:spLocks noChangeArrowheads="1"/>
          </p:cNvSpPr>
          <p:nvPr/>
        </p:nvSpPr>
        <p:spPr bwMode="auto">
          <a:xfrm>
            <a:off x="5257800" y="5521325"/>
            <a:ext cx="1981200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1" lang="en-US" altLang="ja-JP" sz="2000" i="1">
                <a:cs typeface="Arial" charset="0"/>
              </a:rPr>
              <a:t>Environmental Issue</a:t>
            </a:r>
          </a:p>
        </p:txBody>
      </p:sp>
      <p:sp>
        <p:nvSpPr>
          <p:cNvPr id="14351" name="Rectangle 18"/>
          <p:cNvSpPr>
            <a:spLocks noChangeArrowheads="1"/>
          </p:cNvSpPr>
          <p:nvPr/>
        </p:nvSpPr>
        <p:spPr bwMode="auto">
          <a:xfrm>
            <a:off x="152400" y="3311525"/>
            <a:ext cx="9906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1" lang="ja-JP" altLang="en-US" sz="1800"/>
          </a:p>
        </p:txBody>
      </p:sp>
      <p:sp>
        <p:nvSpPr>
          <p:cNvPr id="14352" name="Text Box 20"/>
          <p:cNvSpPr txBox="1">
            <a:spLocks noChangeArrowheads="1"/>
          </p:cNvSpPr>
          <p:nvPr/>
        </p:nvSpPr>
        <p:spPr bwMode="auto">
          <a:xfrm>
            <a:off x="254000" y="3617913"/>
            <a:ext cx="736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en-US" altLang="ja-JP" sz="2000" i="1">
                <a:cs typeface="Arial" charset="0"/>
              </a:rPr>
              <a:t>R&amp;D</a:t>
            </a:r>
          </a:p>
        </p:txBody>
      </p:sp>
      <p:sp>
        <p:nvSpPr>
          <p:cNvPr id="14353" name="Rectangle 19"/>
          <p:cNvSpPr>
            <a:spLocks noChangeArrowheads="1"/>
          </p:cNvSpPr>
          <p:nvPr/>
        </p:nvSpPr>
        <p:spPr bwMode="auto">
          <a:xfrm>
            <a:off x="1447800" y="3371850"/>
            <a:ext cx="13716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1" lang="ja-JP" altLang="en-US" sz="1800"/>
          </a:p>
        </p:txBody>
      </p:sp>
      <p:sp>
        <p:nvSpPr>
          <p:cNvPr id="14354" name="Text Box 22"/>
          <p:cNvSpPr txBox="1">
            <a:spLocks noChangeArrowheads="1"/>
          </p:cNvSpPr>
          <p:nvPr/>
        </p:nvSpPr>
        <p:spPr bwMode="auto">
          <a:xfrm>
            <a:off x="1531938" y="3581400"/>
            <a:ext cx="12144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en-US" altLang="ja-JP" sz="2000" i="1">
                <a:cs typeface="Arial" charset="0"/>
              </a:rPr>
              <a:t>Product </a:t>
            </a:r>
            <a:br>
              <a:rPr kumimoji="1" lang="en-US" altLang="ja-JP" sz="2000" i="1">
                <a:cs typeface="Arial" charset="0"/>
              </a:rPr>
            </a:br>
            <a:r>
              <a:rPr kumimoji="1" lang="en-US" altLang="ja-JP" sz="2000" i="1">
                <a:cs typeface="Arial" charset="0"/>
              </a:rPr>
              <a:t>Design</a:t>
            </a:r>
          </a:p>
        </p:txBody>
      </p:sp>
      <p:sp>
        <p:nvSpPr>
          <p:cNvPr id="14355" name="Rectangle 25"/>
          <p:cNvSpPr>
            <a:spLocks noChangeArrowheads="1"/>
          </p:cNvSpPr>
          <p:nvPr/>
        </p:nvSpPr>
        <p:spPr bwMode="auto">
          <a:xfrm>
            <a:off x="3201988" y="3371850"/>
            <a:ext cx="1524000" cy="1066800"/>
          </a:xfrm>
          <a:prstGeom prst="rect">
            <a:avLst/>
          </a:prstGeom>
          <a:solidFill>
            <a:srgbClr val="FE1C1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1" lang="ja-JP" altLang="en-US" sz="1800"/>
          </a:p>
        </p:txBody>
      </p:sp>
      <p:sp>
        <p:nvSpPr>
          <p:cNvPr id="14356" name="Text Box 26"/>
          <p:cNvSpPr txBox="1">
            <a:spLocks noChangeArrowheads="1"/>
          </p:cNvSpPr>
          <p:nvPr/>
        </p:nvSpPr>
        <p:spPr bwMode="auto">
          <a:xfrm>
            <a:off x="3290888" y="3676650"/>
            <a:ext cx="1344612" cy="523875"/>
          </a:xfrm>
          <a:prstGeom prst="rect">
            <a:avLst/>
          </a:prstGeom>
          <a:solidFill>
            <a:srgbClr val="FE1C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en-US" altLang="ja-JP" sz="2800" i="1">
                <a:cs typeface="Arial" charset="0"/>
              </a:rPr>
              <a:t>Small m</a:t>
            </a:r>
          </a:p>
        </p:txBody>
      </p:sp>
      <p:sp>
        <p:nvSpPr>
          <p:cNvPr id="14357" name="Line 27"/>
          <p:cNvSpPr>
            <a:spLocks noChangeShapeType="1"/>
          </p:cNvSpPr>
          <p:nvPr/>
        </p:nvSpPr>
        <p:spPr bwMode="auto">
          <a:xfrm>
            <a:off x="1143000" y="3921125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8" name="Line 28"/>
          <p:cNvSpPr>
            <a:spLocks noChangeShapeType="1"/>
          </p:cNvSpPr>
          <p:nvPr/>
        </p:nvSpPr>
        <p:spPr bwMode="auto">
          <a:xfrm>
            <a:off x="2819400" y="390525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9" name="Line 29"/>
          <p:cNvSpPr>
            <a:spLocks noChangeShapeType="1"/>
          </p:cNvSpPr>
          <p:nvPr/>
        </p:nvSpPr>
        <p:spPr bwMode="auto">
          <a:xfrm>
            <a:off x="4724400" y="390525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0" name="Rectangle 30"/>
          <p:cNvSpPr>
            <a:spLocks noChangeArrowheads="1"/>
          </p:cNvSpPr>
          <p:nvPr/>
        </p:nvSpPr>
        <p:spPr bwMode="auto">
          <a:xfrm>
            <a:off x="5197475" y="3371850"/>
            <a:ext cx="15240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1" lang="ja-JP" altLang="en-US" sz="1800"/>
          </a:p>
        </p:txBody>
      </p:sp>
      <p:sp>
        <p:nvSpPr>
          <p:cNvPr id="14361" name="Text Box 31"/>
          <p:cNvSpPr txBox="1">
            <a:spLocks noChangeArrowheads="1"/>
          </p:cNvSpPr>
          <p:nvPr/>
        </p:nvSpPr>
        <p:spPr bwMode="auto">
          <a:xfrm>
            <a:off x="5181600" y="3448050"/>
            <a:ext cx="157956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en-US" altLang="ja-JP" sz="2000" i="1">
                <a:cs typeface="Arial" charset="0"/>
              </a:rPr>
              <a:t>After Sales </a:t>
            </a:r>
            <a:br>
              <a:rPr kumimoji="1" lang="en-US" altLang="ja-JP" sz="2000" i="1">
                <a:cs typeface="Arial" charset="0"/>
              </a:rPr>
            </a:br>
            <a:r>
              <a:rPr kumimoji="1" lang="en-US" altLang="ja-JP" sz="2000" i="1">
                <a:cs typeface="Arial" charset="0"/>
              </a:rPr>
              <a:t>Service/ </a:t>
            </a:r>
            <a:br>
              <a:rPr kumimoji="1" lang="en-US" altLang="ja-JP" sz="2000" i="1">
                <a:cs typeface="Arial" charset="0"/>
              </a:rPr>
            </a:br>
            <a:r>
              <a:rPr kumimoji="1" lang="en-US" altLang="ja-JP" sz="2000" i="1">
                <a:cs typeface="Arial" charset="0"/>
              </a:rPr>
              <a:t>Warranty</a:t>
            </a:r>
          </a:p>
        </p:txBody>
      </p:sp>
      <p:sp>
        <p:nvSpPr>
          <p:cNvPr id="14362" name="Line 32"/>
          <p:cNvSpPr>
            <a:spLocks noChangeShapeType="1"/>
          </p:cNvSpPr>
          <p:nvPr/>
        </p:nvSpPr>
        <p:spPr bwMode="auto">
          <a:xfrm>
            <a:off x="3962400" y="2930525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3" name="Text Box 33"/>
          <p:cNvSpPr txBox="1">
            <a:spLocks noChangeArrowheads="1"/>
          </p:cNvSpPr>
          <p:nvPr/>
        </p:nvSpPr>
        <p:spPr bwMode="auto">
          <a:xfrm>
            <a:off x="3276600" y="4683125"/>
            <a:ext cx="15240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1" lang="en-US" altLang="ja-JP" sz="2000" i="1">
                <a:cs typeface="Arial" charset="0"/>
              </a:rPr>
              <a:t>Suppliers</a:t>
            </a:r>
          </a:p>
        </p:txBody>
      </p:sp>
      <p:sp>
        <p:nvSpPr>
          <p:cNvPr id="14364" name="Line 34"/>
          <p:cNvSpPr>
            <a:spLocks noChangeShapeType="1"/>
          </p:cNvSpPr>
          <p:nvPr/>
        </p:nvSpPr>
        <p:spPr bwMode="auto">
          <a:xfrm>
            <a:off x="4038600" y="4302125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5" name="Line 35"/>
          <p:cNvSpPr>
            <a:spLocks noChangeShapeType="1"/>
          </p:cNvSpPr>
          <p:nvPr/>
        </p:nvSpPr>
        <p:spPr bwMode="auto">
          <a:xfrm flipV="1">
            <a:off x="1447800" y="51816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6" name="Line 36"/>
          <p:cNvSpPr>
            <a:spLocks noChangeShapeType="1"/>
          </p:cNvSpPr>
          <p:nvPr/>
        </p:nvSpPr>
        <p:spPr bwMode="auto">
          <a:xfrm flipV="1">
            <a:off x="3962400" y="5165725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7" name="Line 37"/>
          <p:cNvSpPr>
            <a:spLocks noChangeShapeType="1"/>
          </p:cNvSpPr>
          <p:nvPr/>
        </p:nvSpPr>
        <p:spPr bwMode="auto">
          <a:xfrm flipV="1">
            <a:off x="6248400" y="5241925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8" name="Text Box 40"/>
          <p:cNvSpPr txBox="1">
            <a:spLocks noChangeArrowheads="1"/>
          </p:cNvSpPr>
          <p:nvPr/>
        </p:nvSpPr>
        <p:spPr bwMode="auto">
          <a:xfrm>
            <a:off x="7086600" y="2193925"/>
            <a:ext cx="1779588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en-US" altLang="ja-JP" sz="2000" i="1">
                <a:cs typeface="Arial" charset="0"/>
              </a:rPr>
              <a:t>Customer’s </a:t>
            </a:r>
            <a:br>
              <a:rPr kumimoji="1" lang="en-US" altLang="ja-JP" sz="2000" i="1">
                <a:cs typeface="Arial" charset="0"/>
              </a:rPr>
            </a:br>
            <a:r>
              <a:rPr kumimoji="1" lang="en-US" altLang="ja-JP" sz="2000" i="1">
                <a:cs typeface="Arial" charset="0"/>
              </a:rPr>
              <a:t>Apparent </a:t>
            </a:r>
            <a:br>
              <a:rPr kumimoji="1" lang="en-US" altLang="ja-JP" sz="2000" i="1">
                <a:cs typeface="Arial" charset="0"/>
              </a:rPr>
            </a:br>
            <a:r>
              <a:rPr kumimoji="1" lang="en-US" altLang="ja-JP" sz="2000" i="1">
                <a:cs typeface="Arial" charset="0"/>
              </a:rPr>
              <a:t>and </a:t>
            </a:r>
            <a:br>
              <a:rPr kumimoji="1" lang="en-US" altLang="ja-JP" sz="2000" i="1">
                <a:cs typeface="Arial" charset="0"/>
              </a:rPr>
            </a:br>
            <a:r>
              <a:rPr kumimoji="1" lang="en-US" altLang="ja-JP" sz="2000" i="1">
                <a:cs typeface="Arial" charset="0"/>
              </a:rPr>
              <a:t>Latent Needs</a:t>
            </a:r>
          </a:p>
        </p:txBody>
      </p:sp>
      <p:sp>
        <p:nvSpPr>
          <p:cNvPr id="14369" name="Text Box 46"/>
          <p:cNvSpPr txBox="1">
            <a:spLocks noChangeArrowheads="1"/>
          </p:cNvSpPr>
          <p:nvPr/>
        </p:nvSpPr>
        <p:spPr bwMode="auto">
          <a:xfrm>
            <a:off x="7391400" y="4022725"/>
            <a:ext cx="13843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en-US" altLang="ja-JP" sz="2000" i="1">
                <a:cs typeface="Arial" charset="0"/>
              </a:rPr>
              <a:t>Business </a:t>
            </a:r>
            <a:br>
              <a:rPr kumimoji="1" lang="en-US" altLang="ja-JP" sz="2000" i="1">
                <a:cs typeface="Arial" charset="0"/>
              </a:rPr>
            </a:br>
            <a:r>
              <a:rPr kumimoji="1" lang="en-US" altLang="ja-JP" sz="2000" i="1">
                <a:cs typeface="Arial" charset="0"/>
              </a:rPr>
              <a:t>Change</a:t>
            </a:r>
          </a:p>
        </p:txBody>
      </p:sp>
      <p:sp>
        <p:nvSpPr>
          <p:cNvPr id="14370" name="AutoShape 48"/>
          <p:cNvSpPr>
            <a:spLocks noChangeArrowheads="1"/>
          </p:cNvSpPr>
          <p:nvPr/>
        </p:nvSpPr>
        <p:spPr bwMode="auto">
          <a:xfrm>
            <a:off x="6858000" y="1965325"/>
            <a:ext cx="2286000" cy="1828800"/>
          </a:xfrm>
          <a:prstGeom prst="cloudCallout">
            <a:avLst>
              <a:gd name="adj1" fmla="val -15694"/>
              <a:gd name="adj2" fmla="val 38282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kumimoji="1" lang="ja-JP" altLang="en-US" sz="1800"/>
          </a:p>
        </p:txBody>
      </p:sp>
      <p:sp>
        <p:nvSpPr>
          <p:cNvPr id="14371" name="AutoShape 49"/>
          <p:cNvSpPr>
            <a:spLocks noChangeArrowheads="1"/>
          </p:cNvSpPr>
          <p:nvPr/>
        </p:nvSpPr>
        <p:spPr bwMode="auto">
          <a:xfrm>
            <a:off x="7086600" y="3641725"/>
            <a:ext cx="2057400" cy="1600200"/>
          </a:xfrm>
          <a:prstGeom prst="cloudCallout">
            <a:avLst>
              <a:gd name="adj1" fmla="val -22995"/>
              <a:gd name="adj2" fmla="val -4434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kumimoji="1" lang="ja-JP" altLang="en-US" sz="1800"/>
          </a:p>
        </p:txBody>
      </p:sp>
      <p:sp>
        <p:nvSpPr>
          <p:cNvPr id="14372" name="Line 50"/>
          <p:cNvSpPr>
            <a:spLocks noChangeShapeType="1"/>
          </p:cNvSpPr>
          <p:nvPr/>
        </p:nvSpPr>
        <p:spPr bwMode="auto">
          <a:xfrm>
            <a:off x="6705600" y="3870325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75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533400" y="162235"/>
            <a:ext cx="7927032" cy="503590"/>
          </a:xfrm>
        </p:spPr>
        <p:txBody>
          <a:bodyPr/>
          <a:lstStyle/>
          <a:p>
            <a:r>
              <a:rPr lang="en-US" sz="2800" b="1" dirty="0">
                <a:solidFill>
                  <a:srgbClr val="FF0000"/>
                </a:solidFill>
                <a:latin typeface="Arial" charset="0"/>
                <a:cs typeface="Arial" charset="0"/>
              </a:rPr>
              <a:t>GTC 100 </a:t>
            </a:r>
            <a:r>
              <a:rPr lang="en-US" sz="28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– 7 Step Implementation Process </a:t>
            </a:r>
          </a:p>
        </p:txBody>
      </p:sp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533400" y="762001"/>
            <a:ext cx="7927032" cy="5346270"/>
            <a:chOff x="533400" y="762001"/>
            <a:chExt cx="7927032" cy="5346270"/>
          </a:xfrm>
        </p:grpSpPr>
        <p:sp>
          <p:nvSpPr>
            <p:cNvPr id="4" name="Oval 3"/>
            <p:cNvSpPr/>
            <p:nvPr/>
          </p:nvSpPr>
          <p:spPr bwMode="auto">
            <a:xfrm>
              <a:off x="1213226" y="762001"/>
              <a:ext cx="6490418" cy="1072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 smtClean="0">
                  <a:solidFill>
                    <a:schemeClr val="tx1"/>
                  </a:solidFill>
                </a:rPr>
                <a:t>1. Companies are interested 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533400" y="1830368"/>
              <a:ext cx="7927032" cy="73827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2000" b="1" dirty="0" smtClean="0">
                  <a:solidFill>
                    <a:schemeClr val="tx1"/>
                  </a:solidFill>
                </a:rPr>
                <a:t>  2.</a:t>
              </a:r>
              <a:r>
                <a:rPr lang="en-US" sz="2000" b="1" dirty="0">
                  <a:solidFill>
                    <a:schemeClr val="tx1"/>
                  </a:solidFill>
                </a:rPr>
                <a:t> </a:t>
              </a:r>
              <a:r>
                <a:rPr lang="en-US" sz="2000" b="1" dirty="0" smtClean="0">
                  <a:solidFill>
                    <a:schemeClr val="tx1"/>
                  </a:solidFill>
                </a:rPr>
                <a:t>Do Preliminary Assessment to assess need &amp; current level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841246" y="2568668"/>
              <a:ext cx="7234379" cy="6443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b="1" dirty="0">
                <a:solidFill>
                  <a:schemeClr val="tx1"/>
                </a:solidFill>
              </a:endParaRPr>
            </a:p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3. </a:t>
              </a:r>
              <a:r>
                <a:rPr lang="en-US" altLang="en-US" sz="2000" b="1" dirty="0">
                  <a:solidFill>
                    <a:schemeClr val="tx1"/>
                  </a:solidFill>
                </a:rPr>
                <a:t>Develop customized road map in the chosen stream </a:t>
              </a:r>
              <a:endParaRPr lang="en-US" sz="2000" b="1" dirty="0">
                <a:solidFill>
                  <a:schemeClr val="tx1"/>
                </a:solidFill>
              </a:endParaRPr>
            </a:p>
            <a:p>
              <a:pPr>
                <a:defRPr/>
              </a:pPr>
              <a:endParaRPr lang="en-US" sz="2000" b="1" dirty="0"/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533400" y="3200310"/>
              <a:ext cx="7927032" cy="64598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4. Agree on </a:t>
              </a:r>
              <a:r>
                <a:rPr lang="en-US" altLang="en-US" sz="2000" b="1" dirty="0">
                  <a:solidFill>
                    <a:schemeClr val="tx1"/>
                  </a:solidFill>
                </a:rPr>
                <a:t>Milestones and Outcomes</a:t>
              </a:r>
              <a:r>
                <a:rPr lang="en-US" sz="2000" b="1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1456938" y="3848158"/>
              <a:ext cx="6079957" cy="64598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 smtClean="0">
                  <a:solidFill>
                    <a:schemeClr val="tx1"/>
                  </a:solidFill>
                </a:rPr>
                <a:t>5. Launch Project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2771800" y="4494145"/>
              <a:ext cx="3528392" cy="80706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b="1" dirty="0" smtClean="0">
                <a:solidFill>
                  <a:schemeClr val="tx1"/>
                </a:solidFill>
              </a:endParaRPr>
            </a:p>
            <a:p>
              <a:pPr algn="ctr">
                <a:defRPr/>
              </a:pPr>
              <a:r>
                <a:rPr lang="en-US" sz="2000" b="1" dirty="0" smtClean="0">
                  <a:solidFill>
                    <a:schemeClr val="tx1"/>
                  </a:solidFill>
                </a:rPr>
                <a:t>6. Celebrate success</a:t>
              </a:r>
            </a:p>
            <a:p>
              <a:pPr algn="ctr">
                <a:defRPr/>
              </a:pPr>
              <a:endParaRPr lang="en-US" sz="2000" b="1" strike="sngStrike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2411760" y="5301208"/>
              <a:ext cx="4248472" cy="80706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b="1" dirty="0" smtClean="0">
                <a:solidFill>
                  <a:schemeClr val="tx1"/>
                </a:solidFill>
              </a:endParaRPr>
            </a:p>
            <a:p>
              <a:pPr algn="ctr">
                <a:defRPr/>
              </a:pPr>
              <a:r>
                <a:rPr lang="en-US" sz="2000" b="1" dirty="0" smtClean="0">
                  <a:solidFill>
                    <a:schemeClr val="tx1"/>
                  </a:solidFill>
                </a:rPr>
                <a:t>7. Plan for next phase of growth </a:t>
              </a:r>
            </a:p>
            <a:p>
              <a:pPr algn="ctr">
                <a:defRPr/>
              </a:pPr>
              <a:endParaRPr lang="en-US" sz="2000" b="1" strike="sngStrike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3561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GTC 100 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1600" y="2132856"/>
            <a:ext cx="74168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smtClean="0">
                <a:latin typeface="Trebuchet MS" pitchFamily="34" charset="0"/>
              </a:rPr>
              <a:t>GTC 100: </a:t>
            </a:r>
          </a:p>
          <a:p>
            <a:pPr algn="ctr"/>
            <a:r>
              <a:rPr lang="en-US" sz="6000" dirty="0" smtClean="0">
                <a:latin typeface="Trebuchet MS" pitchFamily="34" charset="0"/>
              </a:rPr>
              <a:t> </a:t>
            </a:r>
          </a:p>
          <a:p>
            <a:pPr algn="ctr"/>
            <a:r>
              <a:rPr lang="en-US" sz="6000" dirty="0">
                <a:latin typeface="Trebuchet MS" pitchFamily="34" charset="0"/>
              </a:rPr>
              <a:t>The future </a:t>
            </a:r>
          </a:p>
        </p:txBody>
      </p:sp>
    </p:spTree>
    <p:extLst>
      <p:ext uri="{BB962C8B-B14F-4D97-AF65-F5344CB8AC3E}">
        <p14:creationId xmlns:p14="http://schemas.microsoft.com/office/powerpoint/2010/main" val="81475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CC"/>
        </a:solidFill>
        <a:ln w="9525">
          <a:solidFill>
            <a:schemeClr val="tx1"/>
          </a:solidFill>
          <a:miter lim="800000"/>
        </a:ln>
      </a:spPr>
      <a:bodyPr wrap="none" lIns="36000" tIns="36000" rIns="36000" bIns="36000" rtlCol="0" anchor="ctr">
        <a:spAutoFit/>
      </a:bodyPr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2400" dirty="0" smtClean="0">
            <a:latin typeface="Trebuchet MS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1247</TotalTime>
  <Words>456</Words>
  <Application>Microsoft Office PowerPoint</Application>
  <PresentationFormat>On-screen Show (4:3)</PresentationFormat>
  <Paragraphs>158</Paragraphs>
  <Slides>11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テーマ</vt:lpstr>
      <vt:lpstr>Clip</vt:lpstr>
      <vt:lpstr>PowerPoint Presentation</vt:lpstr>
      <vt:lpstr>GTC100 Vision (2013-2014) </vt:lpstr>
      <vt:lpstr>PowerPoint Presentation</vt:lpstr>
      <vt:lpstr>PowerPoint Presentation</vt:lpstr>
      <vt:lpstr>PowerPoint Presentation</vt:lpstr>
      <vt:lpstr>GTC100 Vision   </vt:lpstr>
      <vt:lpstr>Framework for Manufacturing Growth small m to BIG M</vt:lpstr>
      <vt:lpstr>GTC 100 – 7 Step Implementation Process </vt:lpstr>
      <vt:lpstr>GTC 100 </vt:lpstr>
      <vt:lpstr>GTC 100 </vt:lpstr>
      <vt:lpstr>GTC 100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GTC 100</dc:title>
  <dc:creator>sarita.nagpal@cii.in;p.girish@cii.in</dc:creator>
  <cp:keywords>Journey so far</cp:keywords>
  <cp:lastModifiedBy>Sarita Nagpal</cp:lastModifiedBy>
  <cp:revision>90</cp:revision>
  <dcterms:created xsi:type="dcterms:W3CDTF">2013-08-05T11:13:56Z</dcterms:created>
  <dcterms:modified xsi:type="dcterms:W3CDTF">2014-07-25T08:04:06Z</dcterms:modified>
</cp:coreProperties>
</file>