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sldIdLst>
    <p:sldId id="577" r:id="rId2"/>
    <p:sldId id="667" r:id="rId3"/>
    <p:sldId id="668" r:id="rId4"/>
    <p:sldId id="669" r:id="rId5"/>
    <p:sldId id="670" r:id="rId6"/>
    <p:sldId id="671" r:id="rId7"/>
    <p:sldId id="672" r:id="rId8"/>
    <p:sldId id="673" r:id="rId9"/>
    <p:sldId id="675" r:id="rId10"/>
    <p:sldId id="676" r:id="rId11"/>
    <p:sldId id="665" r:id="rId12"/>
    <p:sldId id="666" r:id="rId13"/>
    <p:sldId id="660" r:id="rId14"/>
    <p:sldId id="65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00D0"/>
    <a:srgbClr val="818185"/>
    <a:srgbClr val="FF0000"/>
    <a:srgbClr val="FFFF00"/>
    <a:srgbClr val="3E6CA5"/>
    <a:srgbClr val="0056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64" autoAdjust="0"/>
    <p:restoredTop sz="97815" autoAdjust="0"/>
  </p:normalViewPr>
  <p:slideViewPr>
    <p:cSldViewPr>
      <p:cViewPr>
        <p:scale>
          <a:sx n="70" d="100"/>
          <a:sy n="70" d="100"/>
        </p:scale>
        <p:origin x="-1380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232AC0-3804-654B-BDAE-39C33D4F9DB9}" type="datetimeFigureOut">
              <a:rPr lang="en-US" smtClean="0"/>
              <a:pPr/>
              <a:t>11/08/2016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D1A400-4298-BB46-BC46-978F95136B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152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CD0ABE-12DE-4CD1-8B09-7C7D72670237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2746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1A400-4298-BB46-BC46-978F95136B9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3705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dirty="0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203A9B1-908E-4B6D-9BDB-973AB1ADFDC3}" type="slidenum">
              <a:rPr lang="en-IN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n-IN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dirty="0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203A9B1-908E-4B6D-9BDB-973AB1ADFDC3}" type="slidenum">
              <a:rPr lang="en-IN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en-IN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203A9B1-908E-4B6D-9BDB-973AB1ADFDC3}" type="slidenum">
              <a:rPr lang="en-IN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en-IN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1A400-4298-BB46-BC46-978F95136B9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370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dirty="0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203A9B1-908E-4B6D-9BDB-973AB1ADFDC3}" type="slidenum">
              <a:rPr lang="en-IN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IN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203A9B1-908E-4B6D-9BDB-973AB1ADFDC3}" type="slidenum">
              <a:rPr lang="en-IN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IN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1A400-4298-BB46-BC46-978F95136B9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3705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203A9B1-908E-4B6D-9BDB-973AB1ADFDC3}" type="slidenum">
              <a:rPr lang="en-IN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IN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203A9B1-908E-4B6D-9BDB-973AB1ADFDC3}" type="slidenum">
              <a:rPr lang="en-IN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IN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203A9B1-908E-4B6D-9BDB-973AB1ADFDC3}" type="slidenum">
              <a:rPr lang="en-IN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IN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203A9B1-908E-4B6D-9BDB-973AB1ADFDC3}" type="slidenum">
              <a:rPr lang="en-IN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n-IN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1A400-4298-BB46-BC46-978F95136B9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370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6356374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05200" y="6356374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Page 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979205"/>
            <a:ext cx="1447800" cy="878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4461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7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7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  <a:latin typeface="Arial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798451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276600"/>
            <a:ext cx="9143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cs typeface="Arial" charset="0"/>
              </a:rPr>
              <a:t>PMMAI : OPEN HOUSE</a:t>
            </a:r>
            <a:endParaRPr lang="en-US" sz="3600" b="1" dirty="0" smtClean="0">
              <a:cs typeface="Arial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228600" y="3922693"/>
            <a:ext cx="8534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28600" y="3972580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cs typeface="Arial" charset="0"/>
              </a:rPr>
              <a:t>11</a:t>
            </a:r>
            <a:r>
              <a:rPr lang="en-US" sz="3600" b="1" baseline="30000" dirty="0" smtClean="0">
                <a:cs typeface="Arial" charset="0"/>
              </a:rPr>
              <a:t>th</a:t>
            </a:r>
            <a:r>
              <a:rPr lang="en-US" sz="3600" b="1" dirty="0" smtClean="0">
                <a:cs typeface="Arial" charset="0"/>
              </a:rPr>
              <a:t> Aug, 2016 </a:t>
            </a:r>
            <a:r>
              <a:rPr lang="en-US" sz="3600" b="1" dirty="0" smtClean="0">
                <a:cs typeface="Arial" charset="0"/>
              </a:rPr>
              <a:t>: Ahmedabad</a:t>
            </a:r>
            <a:endParaRPr lang="en-US" sz="3600" b="1" dirty="0" smtClean="0"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162800" y="5867400"/>
            <a:ext cx="1980976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914400"/>
            <a:ext cx="3138454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04800" y="6381690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charset="0"/>
              </a:rPr>
              <a:t>Presented by : Vinay Bansod</a:t>
            </a:r>
          </a:p>
        </p:txBody>
      </p:sp>
    </p:spTree>
    <p:extLst>
      <p:ext uri="{BB962C8B-B14F-4D97-AF65-F5344CB8AC3E}">
        <p14:creationId xmlns:p14="http://schemas.microsoft.com/office/powerpoint/2010/main" val="410305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209490"/>
            <a:ext cx="5581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Kozuka Gothic Pro R" pitchFamily="34" charset="-128"/>
                <a:ea typeface="Kozuka Gothic Pro R" pitchFamily="34" charset="-128"/>
                <a:cs typeface="Arial" pitchFamily="34" charset="0"/>
              </a:rPr>
              <a:t>F14-15 : ARMOUR &amp; SPRINT Updates</a:t>
            </a:r>
            <a:endParaRPr lang="en-US" sz="2400" b="1" dirty="0">
              <a:solidFill>
                <a:prstClr val="black">
                  <a:lumMod val="65000"/>
                  <a:lumOff val="35000"/>
                </a:prstClr>
              </a:solidFill>
              <a:latin typeface="Kozuka Gothic Pro R" pitchFamily="34" charset="-128"/>
              <a:ea typeface="Kozuka Gothic Pro R" pitchFamily="34" charset="-128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6711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11"/>
          <p:cNvSpPr txBox="1">
            <a:spLocks noChangeArrowheads="1"/>
          </p:cNvSpPr>
          <p:nvPr/>
        </p:nvSpPr>
        <p:spPr>
          <a:xfrm>
            <a:off x="152400" y="76200"/>
            <a:ext cx="8763000" cy="457200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cs typeface="Arial" charset="0"/>
              </a:rPr>
              <a:t>Action Points</a:t>
            </a:r>
            <a:endParaRPr lang="en-US" sz="2800" dirty="0" smtClean="0">
              <a:cs typeface="Arial" charset="0"/>
            </a:endParaRPr>
          </a:p>
        </p:txBody>
      </p:sp>
      <p:sp>
        <p:nvSpPr>
          <p:cNvPr id="7" name="Rectangle 11"/>
          <p:cNvSpPr txBox="1">
            <a:spLocks noChangeArrowheads="1"/>
          </p:cNvSpPr>
          <p:nvPr/>
        </p:nvSpPr>
        <p:spPr>
          <a:xfrm>
            <a:off x="304800" y="838200"/>
            <a:ext cx="8741391" cy="533400"/>
          </a:xfrm>
          <a:prstGeom prst="rect">
            <a:avLst/>
          </a:prstGeom>
        </p:spPr>
        <p:txBody>
          <a:bodyPr/>
          <a:lstStyle/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800" b="1" dirty="0" smtClean="0">
                <a:cs typeface="Arial" charset="0"/>
              </a:rPr>
              <a:t>Adaptation of Standard in 2-3 steps in 3-4 years (safety standards should be acceptable to all)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endParaRPr lang="en-US" sz="1400" b="1" dirty="0" smtClean="0">
              <a:cs typeface="Arial" charset="0"/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800" b="1" dirty="0" smtClean="0">
                <a:cs typeface="Arial" charset="0"/>
              </a:rPr>
              <a:t>Precedence to “Human Safety” followed by “OHSAS” &amp; “Environment Safety”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endParaRPr lang="en-US" sz="1400" b="1" dirty="0" smtClean="0">
              <a:cs typeface="Arial" charset="0"/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800" b="1" dirty="0" smtClean="0">
                <a:cs typeface="Arial" charset="0"/>
              </a:rPr>
              <a:t>Pilot project for </a:t>
            </a:r>
            <a:r>
              <a:rPr lang="en-US" sz="2800" b="1" dirty="0" smtClean="0">
                <a:cs typeface="Arial" charset="0"/>
              </a:rPr>
              <a:t>IMM</a:t>
            </a:r>
            <a:endParaRPr lang="en-US" sz="2800" b="1" dirty="0" smtClean="0"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cs typeface="Arial" charset="0"/>
              </a:rPr>
              <a:t>	IMM : Windsor</a:t>
            </a:r>
            <a:r>
              <a:rPr lang="en-US" sz="2800" b="1" dirty="0">
                <a:cs typeface="Arial" charset="0"/>
              </a:rPr>
              <a:t>, </a:t>
            </a:r>
            <a:r>
              <a:rPr lang="en-US" sz="2800" b="1" dirty="0" smtClean="0">
                <a:cs typeface="Arial" charset="0"/>
              </a:rPr>
              <a:t>Milacron, Electronica, ASB, Toshiba, 	</a:t>
            </a:r>
            <a:r>
              <a:rPr lang="en-US" sz="2800" b="1" dirty="0" err="1" smtClean="0">
                <a:cs typeface="Arial" charset="0"/>
              </a:rPr>
              <a:t>PolymechPlast</a:t>
            </a:r>
            <a:endParaRPr lang="en-US" sz="2800" b="1" dirty="0" smtClean="0"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cs typeface="Arial" charset="0"/>
              </a:rPr>
              <a:t>	</a:t>
            </a:r>
            <a:endParaRPr lang="en-US" sz="1400" b="1" dirty="0" smtClean="0">
              <a:cs typeface="Arial" charset="0"/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800" b="1" dirty="0" smtClean="0">
                <a:cs typeface="Arial" charset="0"/>
              </a:rPr>
              <a:t>Refer European, Japanese &amp; American standard and prepare our check list for all safety considerations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endParaRPr lang="en-US" sz="1400" b="1" dirty="0" smtClean="0">
              <a:cs typeface="Arial" charset="0"/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800" b="1" dirty="0">
                <a:cs typeface="Arial" charset="0"/>
              </a:rPr>
              <a:t>Audit High end Chinese/Taiwanese </a:t>
            </a:r>
            <a:r>
              <a:rPr lang="en-US" sz="2800" b="1" dirty="0" smtClean="0">
                <a:cs typeface="Arial" charset="0"/>
              </a:rPr>
              <a:t>IMM</a:t>
            </a:r>
            <a:endParaRPr lang="en-US" sz="2800" b="1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45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209490"/>
            <a:ext cx="5581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Kozuka Gothic Pro R" pitchFamily="34" charset="-128"/>
                <a:ea typeface="Kozuka Gothic Pro R" pitchFamily="34" charset="-128"/>
                <a:cs typeface="Arial" pitchFamily="34" charset="0"/>
              </a:rPr>
              <a:t>F14-15 : ARMOUR &amp; SPRINT Updates</a:t>
            </a:r>
            <a:endParaRPr lang="en-US" sz="2400" b="1" dirty="0">
              <a:solidFill>
                <a:prstClr val="black">
                  <a:lumMod val="65000"/>
                  <a:lumOff val="35000"/>
                </a:prstClr>
              </a:solidFill>
              <a:latin typeface="Kozuka Gothic Pro R" pitchFamily="34" charset="-128"/>
              <a:ea typeface="Kozuka Gothic Pro R" pitchFamily="34" charset="-128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711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11"/>
          <p:cNvSpPr txBox="1">
            <a:spLocks noChangeArrowheads="1"/>
          </p:cNvSpPr>
          <p:nvPr/>
        </p:nvSpPr>
        <p:spPr>
          <a:xfrm>
            <a:off x="152400" y="76200"/>
            <a:ext cx="8763000" cy="457200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cs typeface="Arial" charset="0"/>
              </a:rPr>
              <a:t>Status of activities</a:t>
            </a:r>
            <a:endParaRPr lang="en-US" sz="2800" dirty="0" smtClean="0">
              <a:cs typeface="Arial" charset="0"/>
            </a:endParaRPr>
          </a:p>
        </p:txBody>
      </p:sp>
      <p:sp>
        <p:nvSpPr>
          <p:cNvPr id="6" name="Rectangle 11"/>
          <p:cNvSpPr txBox="1">
            <a:spLocks noChangeArrowheads="1"/>
          </p:cNvSpPr>
          <p:nvPr/>
        </p:nvSpPr>
        <p:spPr>
          <a:xfrm>
            <a:off x="457200" y="914400"/>
            <a:ext cx="8686800" cy="2360159"/>
          </a:xfrm>
          <a:prstGeom prst="rect">
            <a:avLst/>
          </a:prstGeom>
        </p:spPr>
        <p:txBody>
          <a:bodyPr/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800" b="1" dirty="0" smtClean="0">
                <a:cs typeface="Arial" charset="0"/>
              </a:rPr>
              <a:t>Meetings: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085521"/>
              </p:ext>
            </p:extLst>
          </p:nvPr>
        </p:nvGraphicFramePr>
        <p:xfrm>
          <a:off x="914400" y="1447800"/>
          <a:ext cx="76200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9605"/>
                <a:gridCol w="528039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Jul 5, 2016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  <a:cs typeface="Arial" charset="0"/>
                        </a:rPr>
                        <a:t>Toshiba, Chennai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Aug 2, 2016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New Delhi (DHI/BIS/PMMAI)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Aug 8, 2016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Electronica, Pune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687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209490"/>
            <a:ext cx="5581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Kozuka Gothic Pro R" pitchFamily="34" charset="-128"/>
                <a:ea typeface="Kozuka Gothic Pro R" pitchFamily="34" charset="-128"/>
                <a:cs typeface="Arial" pitchFamily="34" charset="0"/>
              </a:rPr>
              <a:t>F14-15 : ARMOUR &amp; SPRINT Updates</a:t>
            </a:r>
            <a:endParaRPr lang="en-US" sz="2400" b="1" dirty="0">
              <a:solidFill>
                <a:prstClr val="black">
                  <a:lumMod val="65000"/>
                  <a:lumOff val="35000"/>
                </a:prstClr>
              </a:solidFill>
              <a:latin typeface="Kozuka Gothic Pro R" pitchFamily="34" charset="-128"/>
              <a:ea typeface="Kozuka Gothic Pro R" pitchFamily="34" charset="-128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711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11"/>
          <p:cNvSpPr txBox="1">
            <a:spLocks noChangeArrowheads="1"/>
          </p:cNvSpPr>
          <p:nvPr/>
        </p:nvSpPr>
        <p:spPr>
          <a:xfrm>
            <a:off x="152400" y="76200"/>
            <a:ext cx="8763000" cy="457200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cs typeface="Arial" charset="0"/>
              </a:rPr>
              <a:t>DHI/BIS/PMMAI </a:t>
            </a:r>
            <a:r>
              <a:rPr lang="en-US" sz="2800" b="1" dirty="0">
                <a:cs typeface="Arial" charset="0"/>
              </a:rPr>
              <a:t>meeting </a:t>
            </a:r>
            <a:r>
              <a:rPr lang="en-US" sz="2800" b="1" dirty="0" smtClean="0">
                <a:cs typeface="Arial" charset="0"/>
              </a:rPr>
              <a:t>updates</a:t>
            </a:r>
            <a:endParaRPr lang="en-US" sz="2800" dirty="0" smtClean="0"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5802" y="838200"/>
            <a:ext cx="8539598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US" sz="2400" dirty="0">
                <a:cs typeface="Arial" charset="0"/>
              </a:rPr>
              <a:t>“P” or “O” status (ISO) : 19</a:t>
            </a:r>
            <a:r>
              <a:rPr lang="en-US" sz="2400" baseline="30000" dirty="0">
                <a:cs typeface="Arial" charset="0"/>
              </a:rPr>
              <a:t>th</a:t>
            </a:r>
            <a:r>
              <a:rPr lang="en-US" sz="2400" dirty="0">
                <a:cs typeface="Arial" charset="0"/>
              </a:rPr>
              <a:t> Sep, </a:t>
            </a:r>
            <a:r>
              <a:rPr lang="en-US" sz="2400" dirty="0" smtClean="0">
                <a:cs typeface="Arial" charset="0"/>
              </a:rPr>
              <a:t>2016</a:t>
            </a:r>
          </a:p>
          <a:p>
            <a:pPr marL="342900" indent="-342900">
              <a:buFont typeface="Wingdings" pitchFamily="2" charset="2"/>
              <a:buChar char="§"/>
            </a:pPr>
            <a:endParaRPr lang="en-US" sz="800" dirty="0" smtClean="0"/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dirty="0" smtClean="0"/>
              <a:t>Copy </a:t>
            </a:r>
            <a:r>
              <a:rPr lang="en-US" sz="2400" dirty="0"/>
              <a:t>of Standards from BIS library (Anu, RR)</a:t>
            </a:r>
          </a:p>
          <a:p>
            <a:pPr marL="342900" indent="-342900">
              <a:buFont typeface="Wingdings" pitchFamily="2" charset="2"/>
              <a:buChar char="§"/>
            </a:pPr>
            <a:endParaRPr lang="en-US" sz="800" dirty="0" smtClean="0"/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dirty="0" smtClean="0"/>
              <a:t>DHI </a:t>
            </a:r>
            <a:r>
              <a:rPr lang="en-US" sz="2400" dirty="0"/>
              <a:t>funding (70 to 80%) for purchase of </a:t>
            </a:r>
            <a:r>
              <a:rPr lang="en-US" sz="2400" dirty="0" smtClean="0"/>
              <a:t>standards (2L </a:t>
            </a:r>
            <a:r>
              <a:rPr lang="en-US" sz="2400" dirty="0"/>
              <a:t>for purchase of Normative standards)</a:t>
            </a:r>
          </a:p>
          <a:p>
            <a:pPr marL="342900" indent="-342900">
              <a:buFont typeface="Wingdings" pitchFamily="2" charset="2"/>
              <a:buChar char="§"/>
            </a:pPr>
            <a:endParaRPr lang="en-US" sz="800" dirty="0" smtClean="0"/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dirty="0" smtClean="0"/>
              <a:t>No </a:t>
            </a:r>
            <a:r>
              <a:rPr lang="en-US" sz="2400" dirty="0"/>
              <a:t>Indian Safety standards for machinery </a:t>
            </a:r>
            <a:r>
              <a:rPr lang="en-US" sz="2400" dirty="0" smtClean="0"/>
              <a:t>– BIS (NLG </a:t>
            </a:r>
            <a:r>
              <a:rPr lang="en-US" sz="2400" dirty="0"/>
              <a:t>to get info on Milling/Lathe machines)</a:t>
            </a:r>
          </a:p>
          <a:p>
            <a:pPr marL="342900" indent="-342900" fontAlgn="base">
              <a:buFont typeface="Wingdings" pitchFamily="2" charset="2"/>
              <a:buChar char="§"/>
            </a:pPr>
            <a:endParaRPr lang="en-US" sz="800" dirty="0" smtClean="0"/>
          </a:p>
          <a:p>
            <a:pPr marL="342900" indent="-342900" fontAlgn="base">
              <a:buFont typeface="Wingdings" pitchFamily="2" charset="2"/>
              <a:buChar char="§"/>
            </a:pPr>
            <a:r>
              <a:rPr lang="en-US" sz="2400" dirty="0" smtClean="0"/>
              <a:t>BIS </a:t>
            </a:r>
            <a:r>
              <a:rPr lang="en-US" sz="2400" dirty="0"/>
              <a:t>to do Standard sequencing based on </a:t>
            </a:r>
            <a:r>
              <a:rPr lang="en-US" sz="2400" dirty="0" smtClean="0"/>
              <a:t>draft. Standard </a:t>
            </a:r>
            <a:r>
              <a:rPr lang="en-US" sz="2400" dirty="0"/>
              <a:t>copy in wide circulation in Industry</a:t>
            </a:r>
          </a:p>
          <a:p>
            <a:pPr marL="342900" indent="-342900">
              <a:buFont typeface="Wingdings" pitchFamily="2" charset="2"/>
              <a:buChar char="§"/>
            </a:pPr>
            <a:endParaRPr lang="en-US" sz="800" dirty="0" smtClean="0"/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dirty="0" smtClean="0"/>
              <a:t>Release </a:t>
            </a:r>
            <a:r>
              <a:rPr lang="en-US" sz="2400" dirty="0"/>
              <a:t>of standard : 1 year from Draft</a:t>
            </a:r>
          </a:p>
          <a:p>
            <a:pPr marL="342900" indent="-342900">
              <a:buFont typeface="Wingdings" pitchFamily="2" charset="2"/>
              <a:buChar char="§"/>
            </a:pPr>
            <a:endParaRPr lang="en-US" sz="800" dirty="0" smtClean="0"/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dirty="0" smtClean="0"/>
              <a:t>DHI </a:t>
            </a:r>
            <a:r>
              <a:rPr lang="en-US" sz="2400" dirty="0"/>
              <a:t>can make it a regulatory standard (min 3 months from date of release)</a:t>
            </a:r>
          </a:p>
          <a:p>
            <a:pPr marL="342900" indent="-342900">
              <a:buFont typeface="Wingdings" pitchFamily="2" charset="2"/>
              <a:buChar char="§"/>
            </a:pPr>
            <a:endParaRPr lang="en-US" sz="800" dirty="0" smtClean="0"/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dirty="0" smtClean="0"/>
              <a:t>EN60204-1 </a:t>
            </a:r>
            <a:r>
              <a:rPr lang="en-US" sz="2400" dirty="0"/>
              <a:t>Standard in printing</a:t>
            </a:r>
          </a:p>
          <a:p>
            <a:pPr marL="342900" indent="-342900" fontAlgn="t">
              <a:buFont typeface="Wingdings" pitchFamily="2" charset="2"/>
              <a:buChar char="§"/>
            </a:pPr>
            <a:endParaRPr lang="en-US" sz="800" dirty="0" smtClean="0"/>
          </a:p>
          <a:p>
            <a:pPr marL="342900" indent="-342900" fontAlgn="t">
              <a:buFont typeface="Wingdings" pitchFamily="2" charset="2"/>
              <a:buChar char="§"/>
            </a:pPr>
            <a:r>
              <a:rPr lang="en-US" sz="2400" dirty="0" smtClean="0"/>
              <a:t>Harmonic </a:t>
            </a:r>
            <a:r>
              <a:rPr lang="en-US" sz="2400" dirty="0"/>
              <a:t>levels : Guidelines can be prepared</a:t>
            </a:r>
          </a:p>
          <a:p>
            <a:pPr marL="285750" indent="-285750"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6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209490"/>
            <a:ext cx="5581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Kozuka Gothic Pro R" pitchFamily="34" charset="-128"/>
                <a:ea typeface="Kozuka Gothic Pro R" pitchFamily="34" charset="-128"/>
                <a:cs typeface="Arial" pitchFamily="34" charset="0"/>
              </a:rPr>
              <a:t>F14-15 : ARMOUR &amp; SPRINT Updates</a:t>
            </a:r>
            <a:endParaRPr lang="en-US" sz="2400" b="1" dirty="0">
              <a:solidFill>
                <a:prstClr val="black">
                  <a:lumMod val="65000"/>
                  <a:lumOff val="35000"/>
                </a:prstClr>
              </a:solidFill>
              <a:latin typeface="Kozuka Gothic Pro R" pitchFamily="34" charset="-128"/>
              <a:ea typeface="Kozuka Gothic Pro R" pitchFamily="34" charset="-128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711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11"/>
          <p:cNvSpPr txBox="1">
            <a:spLocks noChangeArrowheads="1"/>
          </p:cNvSpPr>
          <p:nvPr/>
        </p:nvSpPr>
        <p:spPr>
          <a:xfrm>
            <a:off x="152400" y="76200"/>
            <a:ext cx="8763000" cy="457200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cs typeface="Arial" charset="0"/>
              </a:rPr>
              <a:t>Timeline of activities : Draft of a Standard</a:t>
            </a:r>
            <a:endParaRPr lang="en-US" sz="2800" dirty="0" smtClean="0">
              <a:cs typeface="Arial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830721"/>
              </p:ext>
            </p:extLst>
          </p:nvPr>
        </p:nvGraphicFramePr>
        <p:xfrm>
          <a:off x="228600" y="983340"/>
          <a:ext cx="8610600" cy="5003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800"/>
                <a:gridCol w="2209800"/>
              </a:tblGrid>
              <a:tr h="51888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Activity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Timeline</a:t>
                      </a:r>
                      <a:endParaRPr lang="en-US" sz="2800" dirty="0"/>
                    </a:p>
                  </a:txBody>
                  <a:tcPr/>
                </a:tc>
              </a:tr>
              <a:tr h="518886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Study of CE, ANSI, JIMS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Completed</a:t>
                      </a:r>
                      <a:endParaRPr lang="en-US" sz="2800" dirty="0"/>
                    </a:p>
                  </a:txBody>
                  <a:tcPr/>
                </a:tc>
              </a:tr>
              <a:tr h="518886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Purchase of Normative Standards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Aug 20, 2016</a:t>
                      </a:r>
                      <a:endParaRPr lang="en-US" sz="2800" dirty="0"/>
                    </a:p>
                  </a:txBody>
                  <a:tcPr/>
                </a:tc>
              </a:tr>
              <a:tr h="518886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Compilation of Checklist (CE, ANSI, JIMS)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Aug</a:t>
                      </a:r>
                      <a:r>
                        <a:rPr lang="en-US" sz="2800" baseline="0" dirty="0" smtClean="0"/>
                        <a:t> 25, 2016</a:t>
                      </a:r>
                      <a:endParaRPr lang="en-US" sz="2800" dirty="0"/>
                    </a:p>
                  </a:txBody>
                  <a:tcPr/>
                </a:tc>
              </a:tr>
              <a:tr h="518886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Study of Far east machines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Aug 30, 2016</a:t>
                      </a:r>
                      <a:endParaRPr lang="en-US" sz="2800" dirty="0"/>
                    </a:p>
                  </a:txBody>
                  <a:tcPr/>
                </a:tc>
              </a:tr>
              <a:tr h="518886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Study of Normative Standards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Oct 5, 2016</a:t>
                      </a:r>
                      <a:endParaRPr lang="en-US" sz="2800" dirty="0"/>
                    </a:p>
                  </a:txBody>
                  <a:tcPr/>
                </a:tc>
              </a:tr>
              <a:tr h="518886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Recommendations</a:t>
                      </a:r>
                      <a:r>
                        <a:rPr lang="en-US" sz="2800" baseline="0" dirty="0" smtClean="0"/>
                        <a:t> with Price indication and approval from HOC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Nov 10, 2016</a:t>
                      </a:r>
                      <a:endParaRPr lang="en-US" sz="2800" dirty="0"/>
                    </a:p>
                  </a:txBody>
                  <a:tcPr/>
                </a:tc>
              </a:tr>
              <a:tr h="518886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Preparation of DRAFT and submission to BIS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Dec 31, 2016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327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209490"/>
            <a:ext cx="5581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Kozuka Gothic Pro R" pitchFamily="34" charset="-128"/>
                <a:ea typeface="Kozuka Gothic Pro R" pitchFamily="34" charset="-128"/>
                <a:cs typeface="Arial" pitchFamily="34" charset="0"/>
              </a:rPr>
              <a:t>F14-15 : ARMOUR &amp; SPRINT Updates</a:t>
            </a:r>
            <a:endParaRPr lang="en-US" sz="2400" b="1" dirty="0">
              <a:solidFill>
                <a:prstClr val="black">
                  <a:lumMod val="65000"/>
                  <a:lumOff val="35000"/>
                </a:prstClr>
              </a:solidFill>
              <a:latin typeface="Kozuka Gothic Pro R" pitchFamily="34" charset="-128"/>
              <a:ea typeface="Kozuka Gothic Pro R" pitchFamily="34" charset="-128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6711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14400"/>
            <a:ext cx="8281988" cy="5006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11"/>
          <p:cNvSpPr txBox="1">
            <a:spLocks noChangeArrowheads="1"/>
          </p:cNvSpPr>
          <p:nvPr/>
        </p:nvSpPr>
        <p:spPr>
          <a:xfrm>
            <a:off x="631209" y="4724400"/>
            <a:ext cx="8284191" cy="533400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6600" b="1" dirty="0" smtClean="0">
                <a:solidFill>
                  <a:schemeClr val="bg1"/>
                </a:solidFill>
                <a:cs typeface="Arial" charset="0"/>
              </a:rPr>
              <a:t>Thank you</a:t>
            </a:r>
            <a:endParaRPr lang="en-US" sz="2400" b="1" dirty="0" smtClean="0">
              <a:solidFill>
                <a:schemeClr val="bg1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78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209490"/>
            <a:ext cx="5581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Kozuka Gothic Pro R" pitchFamily="34" charset="-128"/>
                <a:ea typeface="Kozuka Gothic Pro R" pitchFamily="34" charset="-128"/>
                <a:cs typeface="Arial" pitchFamily="34" charset="0"/>
              </a:rPr>
              <a:t>F14-15 : ARMOUR &amp; SPRINT Updates</a:t>
            </a:r>
            <a:endParaRPr lang="en-US" sz="2400" b="1" dirty="0">
              <a:solidFill>
                <a:prstClr val="black">
                  <a:lumMod val="65000"/>
                  <a:lumOff val="35000"/>
                </a:prstClr>
              </a:solidFill>
              <a:latin typeface="Kozuka Gothic Pro R" pitchFamily="34" charset="-128"/>
              <a:ea typeface="Kozuka Gothic Pro R" pitchFamily="34" charset="-128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711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11"/>
          <p:cNvSpPr txBox="1">
            <a:spLocks noChangeArrowheads="1"/>
          </p:cNvSpPr>
          <p:nvPr/>
        </p:nvSpPr>
        <p:spPr>
          <a:xfrm>
            <a:off x="152400" y="76200"/>
            <a:ext cx="8763000" cy="457200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cs typeface="Arial" charset="0"/>
              </a:rPr>
              <a:t>Status of activities</a:t>
            </a:r>
            <a:endParaRPr lang="en-US" sz="2800" dirty="0" smtClean="0">
              <a:cs typeface="Arial" charset="0"/>
            </a:endParaRPr>
          </a:p>
        </p:txBody>
      </p:sp>
      <p:sp>
        <p:nvSpPr>
          <p:cNvPr id="6" name="Rectangle 11"/>
          <p:cNvSpPr txBox="1">
            <a:spLocks noChangeArrowheads="1"/>
          </p:cNvSpPr>
          <p:nvPr/>
        </p:nvSpPr>
        <p:spPr>
          <a:xfrm>
            <a:off x="457200" y="1068841"/>
            <a:ext cx="8458200" cy="2360159"/>
          </a:xfrm>
          <a:prstGeom prst="rect">
            <a:avLst/>
          </a:prstGeom>
        </p:spPr>
        <p:txBody>
          <a:bodyPr/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800" b="1" dirty="0" smtClean="0">
                <a:cs typeface="Arial" charset="0"/>
              </a:rPr>
              <a:t>Objective: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cs typeface="Arial" charset="0"/>
              </a:rPr>
              <a:t>	- Enhance Safety of Machines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cs typeface="Arial" charset="0"/>
              </a:rPr>
              <a:t>	- Restrict “Unsafe” machine import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cs typeface="Arial" charset="0"/>
              </a:rPr>
              <a:t>	</a:t>
            </a:r>
            <a:r>
              <a:rPr lang="en-US" sz="2800" b="1" dirty="0" smtClean="0">
                <a:cs typeface="Arial" charset="0"/>
              </a:rPr>
              <a:t>- Quality/Reliability Improvement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cs typeface="Arial" charset="0"/>
              </a:rPr>
              <a:t>	</a:t>
            </a:r>
            <a:r>
              <a:rPr lang="en-US" sz="2800" b="1" dirty="0" smtClean="0">
                <a:cs typeface="Arial" charset="0"/>
              </a:rPr>
              <a:t>- Increase Export to developed countries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cs typeface="Arial" charset="0"/>
              </a:rPr>
              <a:t>	</a:t>
            </a:r>
            <a:r>
              <a:rPr lang="en-US" sz="2800" b="1" dirty="0" smtClean="0">
                <a:cs typeface="Arial" charset="0"/>
              </a:rPr>
              <a:t>- Identity of our Industry / Region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0" y="6182380"/>
            <a:ext cx="7315200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World is following EUROPEANS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82810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209490"/>
            <a:ext cx="5581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Kozuka Gothic Pro R" pitchFamily="34" charset="-128"/>
                <a:ea typeface="Kozuka Gothic Pro R" pitchFamily="34" charset="-128"/>
                <a:cs typeface="Arial" pitchFamily="34" charset="0"/>
              </a:rPr>
              <a:t>F14-15 : ARMOUR &amp; SPRINT Updates</a:t>
            </a:r>
            <a:endParaRPr lang="en-US" sz="2400" b="1" dirty="0">
              <a:solidFill>
                <a:prstClr val="black">
                  <a:lumMod val="65000"/>
                  <a:lumOff val="35000"/>
                </a:prstClr>
              </a:solidFill>
              <a:latin typeface="Kozuka Gothic Pro R" pitchFamily="34" charset="-128"/>
              <a:ea typeface="Kozuka Gothic Pro R" pitchFamily="34" charset="-128"/>
              <a:cs typeface="Arial" pitchFamily="34" charset="0"/>
            </a:endParaRPr>
          </a:p>
        </p:txBody>
      </p:sp>
      <p:sp>
        <p:nvSpPr>
          <p:cNvPr id="3" name="Rectangle 11"/>
          <p:cNvSpPr txBox="1">
            <a:spLocks noChangeArrowheads="1"/>
          </p:cNvSpPr>
          <p:nvPr/>
        </p:nvSpPr>
        <p:spPr>
          <a:xfrm>
            <a:off x="457200" y="992641"/>
            <a:ext cx="8458200" cy="2360159"/>
          </a:xfrm>
          <a:prstGeom prst="rect">
            <a:avLst/>
          </a:prstGeom>
        </p:spPr>
        <p:txBody>
          <a:bodyPr/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800" b="1" dirty="0" smtClean="0">
                <a:cs typeface="Arial" charset="0"/>
              </a:rPr>
              <a:t>North America - ANSI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800" b="1" dirty="0" smtClean="0">
                <a:cs typeface="Arial" charset="0"/>
              </a:rPr>
              <a:t>South America -  ABNT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800" b="1" dirty="0" smtClean="0">
                <a:cs typeface="Arial" charset="0"/>
              </a:rPr>
              <a:t>Europe – DIN, UNI, AFNOR - CE (EN201)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800" b="1" dirty="0" smtClean="0">
                <a:cs typeface="Arial" charset="0"/>
              </a:rPr>
              <a:t>China – SAC (GB22530)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800" b="1" dirty="0" smtClean="0">
                <a:cs typeface="Arial" charset="0"/>
              </a:rPr>
              <a:t>South East Asia – KCS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800" b="1" dirty="0" smtClean="0">
                <a:cs typeface="Arial" charset="0"/>
              </a:rPr>
              <a:t>Japan – JISC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800" b="1" dirty="0" smtClean="0">
                <a:cs typeface="Arial" charset="0"/>
              </a:rPr>
              <a:t>Africa &amp; ME – N.A.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800" b="1" dirty="0" smtClean="0">
                <a:cs typeface="Arial" charset="0"/>
              </a:rPr>
              <a:t>India – N.A.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711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11"/>
          <p:cNvSpPr txBox="1">
            <a:spLocks noChangeArrowheads="1"/>
          </p:cNvSpPr>
          <p:nvPr/>
        </p:nvSpPr>
        <p:spPr>
          <a:xfrm>
            <a:off x="152400" y="76200"/>
            <a:ext cx="8763000" cy="457200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cs typeface="Arial" charset="0"/>
              </a:rPr>
              <a:t>Major Plastic Markets : Worldwide</a:t>
            </a:r>
            <a:endParaRPr lang="en-US" sz="2800" dirty="0" smtClean="0"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6182380"/>
            <a:ext cx="7315200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World is following EUROPEANS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57712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209490"/>
            <a:ext cx="5581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Kozuka Gothic Pro R" pitchFamily="34" charset="-128"/>
                <a:ea typeface="Kozuka Gothic Pro R" pitchFamily="34" charset="-128"/>
                <a:cs typeface="Arial" pitchFamily="34" charset="0"/>
              </a:rPr>
              <a:t>F14-15 : ARMOUR &amp; SPRINT Updates</a:t>
            </a:r>
            <a:endParaRPr lang="en-US" sz="2400" b="1" dirty="0">
              <a:solidFill>
                <a:prstClr val="black">
                  <a:lumMod val="65000"/>
                  <a:lumOff val="35000"/>
                </a:prstClr>
              </a:solidFill>
              <a:latin typeface="Kozuka Gothic Pro R" pitchFamily="34" charset="-128"/>
              <a:ea typeface="Kozuka Gothic Pro R" pitchFamily="34" charset="-128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6711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11"/>
          <p:cNvSpPr txBox="1">
            <a:spLocks noChangeArrowheads="1"/>
          </p:cNvSpPr>
          <p:nvPr/>
        </p:nvSpPr>
        <p:spPr>
          <a:xfrm>
            <a:off x="152400" y="76200"/>
            <a:ext cx="8763000" cy="457200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cs typeface="Arial" charset="0"/>
              </a:rPr>
              <a:t>Role of ISO</a:t>
            </a:r>
            <a:endParaRPr lang="en-US" sz="2800" dirty="0" smtClean="0">
              <a:cs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70" y="914400"/>
            <a:ext cx="4478330" cy="3581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1000" y="6096000"/>
            <a:ext cx="7086600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Draft a common Standard for the world</a:t>
            </a:r>
            <a:endParaRPr lang="en-US" sz="2800" b="1" dirty="0"/>
          </a:p>
        </p:txBody>
      </p:sp>
      <p:sp>
        <p:nvSpPr>
          <p:cNvPr id="7" name="Rectangle 11"/>
          <p:cNvSpPr txBox="1">
            <a:spLocks noChangeArrowheads="1"/>
          </p:cNvSpPr>
          <p:nvPr/>
        </p:nvSpPr>
        <p:spPr>
          <a:xfrm>
            <a:off x="5058727" y="685800"/>
            <a:ext cx="4009073" cy="533400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cs typeface="Arial" charset="0"/>
              </a:rPr>
              <a:t>Quality, Safety, Efficiency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2527" y="1273435"/>
            <a:ext cx="2899410" cy="4746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075" y="2733675"/>
            <a:ext cx="2371725" cy="153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1"/>
          <p:cNvSpPr txBox="1">
            <a:spLocks noChangeArrowheads="1"/>
          </p:cNvSpPr>
          <p:nvPr/>
        </p:nvSpPr>
        <p:spPr>
          <a:xfrm>
            <a:off x="304800" y="4648200"/>
            <a:ext cx="4495800" cy="533400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cs typeface="Arial" charset="0"/>
              </a:rPr>
              <a:t>ISO/TC 270 -  Standard for IMM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b="1" dirty="0" smtClean="0"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cs typeface="Arial" charset="0"/>
              </a:rPr>
              <a:t>BIS: participation </a:t>
            </a:r>
            <a:r>
              <a:rPr lang="en-US" sz="2400" b="1" dirty="0">
                <a:cs typeface="Arial" charset="0"/>
              </a:rPr>
              <a:t>in ISO meeting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cs typeface="Arial" charset="0"/>
              </a:rPr>
              <a:t>Help to get “</a:t>
            </a:r>
            <a:r>
              <a:rPr lang="en-US" sz="2400" b="1" dirty="0">
                <a:cs typeface="Arial" charset="0"/>
              </a:rPr>
              <a:t>P” or “O” status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04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209490"/>
            <a:ext cx="5581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Kozuka Gothic Pro R" pitchFamily="34" charset="-128"/>
                <a:ea typeface="Kozuka Gothic Pro R" pitchFamily="34" charset="-128"/>
                <a:cs typeface="Arial" pitchFamily="34" charset="0"/>
              </a:rPr>
              <a:t>F14-15 : ARMOUR &amp; SPRINT Updates</a:t>
            </a:r>
            <a:endParaRPr lang="en-US" sz="2400" b="1" dirty="0">
              <a:solidFill>
                <a:prstClr val="black">
                  <a:lumMod val="65000"/>
                  <a:lumOff val="35000"/>
                </a:prstClr>
              </a:solidFill>
              <a:latin typeface="Kozuka Gothic Pro R" pitchFamily="34" charset="-128"/>
              <a:ea typeface="Kozuka Gothic Pro R" pitchFamily="34" charset="-128"/>
              <a:cs typeface="Arial" pitchFamily="34" charset="0"/>
            </a:endParaRPr>
          </a:p>
        </p:txBody>
      </p:sp>
      <p:sp>
        <p:nvSpPr>
          <p:cNvPr id="3" name="Rectangle 11"/>
          <p:cNvSpPr txBox="1">
            <a:spLocks noChangeArrowheads="1"/>
          </p:cNvSpPr>
          <p:nvPr/>
        </p:nvSpPr>
        <p:spPr>
          <a:xfrm>
            <a:off x="457200" y="992641"/>
            <a:ext cx="8458200" cy="2360159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b="1" dirty="0" smtClean="0">
                <a:cs typeface="Arial" charset="0"/>
              </a:rPr>
              <a:t>EN60204-1 - Safety of Machinery : Electrical Equipment of Machines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cs typeface="Arial" charset="0"/>
              </a:rPr>
              <a:t>Part 1 : General Requirement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200" dirty="0"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200" dirty="0" smtClean="0">
                <a:cs typeface="Arial" charset="0"/>
              </a:rPr>
              <a:t>Incoming supply conductor terminations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200" dirty="0" smtClean="0">
                <a:cs typeface="Arial" charset="0"/>
              </a:rPr>
              <a:t>Protection against electrical shock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200" dirty="0" smtClean="0">
                <a:cs typeface="Arial" charset="0"/>
              </a:rPr>
              <a:t>Protection of equipment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200" dirty="0" smtClean="0">
                <a:cs typeface="Arial" charset="0"/>
              </a:rPr>
              <a:t>Control circuits and control functions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200" dirty="0" smtClean="0">
                <a:cs typeface="Arial" charset="0"/>
              </a:rPr>
              <a:t>Operator interface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200" dirty="0" smtClean="0">
                <a:cs typeface="Arial" charset="0"/>
              </a:rPr>
              <a:t>Electronic equipment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200" dirty="0" err="1" smtClean="0">
                <a:cs typeface="Arial" charset="0"/>
              </a:rPr>
              <a:t>Controlgear</a:t>
            </a:r>
            <a:r>
              <a:rPr lang="en-US" sz="2200" dirty="0" smtClean="0">
                <a:cs typeface="Arial" charset="0"/>
              </a:rPr>
              <a:t>: location, mounting and enclosures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200" dirty="0" smtClean="0">
                <a:cs typeface="Arial" charset="0"/>
              </a:rPr>
              <a:t>Conductor and Cables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200" dirty="0" smtClean="0">
                <a:cs typeface="Arial" charset="0"/>
              </a:rPr>
              <a:t>Wiring practices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200" dirty="0" smtClean="0">
                <a:cs typeface="Arial" charset="0"/>
              </a:rPr>
              <a:t>Electric motors and associated equipment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200" dirty="0" smtClean="0">
                <a:cs typeface="Arial" charset="0"/>
              </a:rPr>
              <a:t>Marking, warning signs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200" dirty="0" smtClean="0">
                <a:cs typeface="Arial" charset="0"/>
              </a:rPr>
              <a:t>Technical documentation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200" dirty="0" smtClean="0">
                <a:cs typeface="Arial" charset="0"/>
              </a:rPr>
              <a:t>Testing and verification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711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11"/>
          <p:cNvSpPr txBox="1">
            <a:spLocks noChangeArrowheads="1"/>
          </p:cNvSpPr>
          <p:nvPr/>
        </p:nvSpPr>
        <p:spPr>
          <a:xfrm>
            <a:off x="152400" y="76200"/>
            <a:ext cx="8763000" cy="457200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cs typeface="Arial" charset="0"/>
              </a:rPr>
              <a:t>European Standard</a:t>
            </a:r>
            <a:endParaRPr lang="en-US" sz="2800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03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209490"/>
            <a:ext cx="5581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Kozuka Gothic Pro R" pitchFamily="34" charset="-128"/>
                <a:ea typeface="Kozuka Gothic Pro R" pitchFamily="34" charset="-128"/>
                <a:cs typeface="Arial" pitchFamily="34" charset="0"/>
              </a:rPr>
              <a:t>F14-15 : ARMOUR &amp; SPRINT Updates</a:t>
            </a:r>
            <a:endParaRPr lang="en-US" sz="2400" b="1" dirty="0">
              <a:solidFill>
                <a:prstClr val="black">
                  <a:lumMod val="65000"/>
                  <a:lumOff val="35000"/>
                </a:prstClr>
              </a:solidFill>
              <a:latin typeface="Kozuka Gothic Pro R" pitchFamily="34" charset="-128"/>
              <a:ea typeface="Kozuka Gothic Pro R" pitchFamily="34" charset="-128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711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11"/>
          <p:cNvSpPr txBox="1">
            <a:spLocks noChangeArrowheads="1"/>
          </p:cNvSpPr>
          <p:nvPr/>
        </p:nvSpPr>
        <p:spPr>
          <a:xfrm>
            <a:off x="152400" y="76200"/>
            <a:ext cx="8763000" cy="457200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cs typeface="Arial" charset="0"/>
              </a:rPr>
              <a:t>Cable sizes</a:t>
            </a:r>
            <a:endParaRPr lang="en-US" sz="2800" dirty="0" smtClean="0">
              <a:cs typeface="Arial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558245"/>
              </p:ext>
            </p:extLst>
          </p:nvPr>
        </p:nvGraphicFramePr>
        <p:xfrm>
          <a:off x="419100" y="990600"/>
          <a:ext cx="8466465" cy="4484220"/>
        </p:xfrm>
        <a:graphic>
          <a:graphicData uri="http://schemas.openxmlformats.org/drawingml/2006/table">
            <a:tbl>
              <a:tblPr/>
              <a:tblGrid>
                <a:gridCol w="1181100"/>
                <a:gridCol w="2209800"/>
                <a:gridCol w="912846"/>
                <a:gridCol w="522258"/>
                <a:gridCol w="871508"/>
                <a:gridCol w="1208058"/>
                <a:gridCol w="1560895"/>
              </a:tblGrid>
              <a:tr h="19020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Minimum Cross Section Area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 Core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 Core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 or  more Core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206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Stranded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Solid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Shielded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Un-Shielded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Shielded / Un-Shielded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206"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Outside Electrical Cabinet </a:t>
                      </a:r>
                      <a:b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(Machine wiring)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Non Flexing Power Wiring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1.5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0.75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0.75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0.75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2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Connections with frequent movement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2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Control circuit Wiring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1.5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0.3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0.3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2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Data Communication Wiring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0.08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20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206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Inside Electrical Cabinet </a:t>
                      </a:r>
                      <a:b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(Panel wiring)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Non Flexing Power Wiring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0.75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0.75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0.75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0.75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0.75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2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Control circuit Wiring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0.2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0.2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0.2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0.2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0.2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2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Data Communication Wiring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0.08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81000" y="5486400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0000D0"/>
                </a:solidFill>
                <a:cs typeface="Arial" charset="0"/>
              </a:rPr>
              <a:t>All cable sizes in mm</a:t>
            </a:r>
            <a:r>
              <a:rPr lang="en-US" sz="1600" baseline="30000" dirty="0" smtClean="0">
                <a:solidFill>
                  <a:srgbClr val="0000D0"/>
                </a:solidFill>
                <a:cs typeface="Arial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97854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209490"/>
            <a:ext cx="5581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Kozuka Gothic Pro R" pitchFamily="34" charset="-128"/>
                <a:ea typeface="Kozuka Gothic Pro R" pitchFamily="34" charset="-128"/>
                <a:cs typeface="Arial" pitchFamily="34" charset="0"/>
              </a:rPr>
              <a:t>F14-15 : ARMOUR &amp; SPRINT Updates</a:t>
            </a:r>
            <a:endParaRPr lang="en-US" sz="2400" b="1" dirty="0">
              <a:solidFill>
                <a:prstClr val="black">
                  <a:lumMod val="65000"/>
                  <a:lumOff val="35000"/>
                </a:prstClr>
              </a:solidFill>
              <a:latin typeface="Kozuka Gothic Pro R" pitchFamily="34" charset="-128"/>
              <a:ea typeface="Kozuka Gothic Pro R" pitchFamily="34" charset="-128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711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11"/>
          <p:cNvSpPr txBox="1">
            <a:spLocks noChangeArrowheads="1"/>
          </p:cNvSpPr>
          <p:nvPr/>
        </p:nvSpPr>
        <p:spPr>
          <a:xfrm>
            <a:off x="152400" y="76200"/>
            <a:ext cx="8763000" cy="457200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cs typeface="Arial" charset="0"/>
              </a:rPr>
              <a:t>Applicability of Standard</a:t>
            </a:r>
            <a:endParaRPr lang="en-US" sz="2800" dirty="0" smtClean="0">
              <a:cs typeface="Arial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2371362"/>
              </p:ext>
            </p:extLst>
          </p:nvPr>
        </p:nvGraphicFramePr>
        <p:xfrm>
          <a:off x="914400" y="1205866"/>
          <a:ext cx="5486400" cy="1308735"/>
        </p:xfrm>
        <a:graphic>
          <a:graphicData uri="http://schemas.openxmlformats.org/drawingml/2006/table">
            <a:tbl>
              <a:tblPr/>
              <a:tblGrid>
                <a:gridCol w="2133600"/>
                <a:gridCol w="3352800"/>
              </a:tblGrid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AC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Below 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1000 Volt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7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DC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Below 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1500 Volt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Frequency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Below 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200 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988974"/>
              </p:ext>
            </p:extLst>
          </p:nvPr>
        </p:nvGraphicFramePr>
        <p:xfrm>
          <a:off x="914400" y="3886200"/>
          <a:ext cx="6236817" cy="1744980"/>
        </p:xfrm>
        <a:graphic>
          <a:graphicData uri="http://schemas.openxmlformats.org/drawingml/2006/table">
            <a:tbl>
              <a:tblPr/>
              <a:tblGrid>
                <a:gridCol w="3052001"/>
                <a:gridCol w="3184816"/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Supply cable size (S)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Earthing cable size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 ≤ 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16 &lt; S ≤ 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 &gt; 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S/2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11"/>
          <p:cNvSpPr txBox="1">
            <a:spLocks noChangeArrowheads="1"/>
          </p:cNvSpPr>
          <p:nvPr/>
        </p:nvSpPr>
        <p:spPr>
          <a:xfrm>
            <a:off x="838200" y="3276600"/>
            <a:ext cx="8763000" cy="457200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cs typeface="Arial" charset="0"/>
              </a:rPr>
              <a:t>Earthing</a:t>
            </a:r>
            <a:r>
              <a:rPr lang="en-US" sz="2800" b="1" dirty="0" smtClean="0">
                <a:cs typeface="Arial" charset="0"/>
              </a:rPr>
              <a:t> Cable : Cross Section Guidelines</a:t>
            </a:r>
            <a:endParaRPr lang="en-US" sz="2800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72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209490"/>
            <a:ext cx="5581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Kozuka Gothic Pro R" pitchFamily="34" charset="-128"/>
                <a:ea typeface="Kozuka Gothic Pro R" pitchFamily="34" charset="-128"/>
                <a:cs typeface="Arial" pitchFamily="34" charset="0"/>
              </a:rPr>
              <a:t>F14-15 : ARMOUR &amp; SPRINT Updates</a:t>
            </a:r>
            <a:endParaRPr lang="en-US" sz="2400" b="1" dirty="0">
              <a:solidFill>
                <a:prstClr val="black">
                  <a:lumMod val="65000"/>
                  <a:lumOff val="35000"/>
                </a:prstClr>
              </a:solidFill>
              <a:latin typeface="Kozuka Gothic Pro R" pitchFamily="34" charset="-128"/>
              <a:ea typeface="Kozuka Gothic Pro R" pitchFamily="34" charset="-128"/>
              <a:cs typeface="Arial" pitchFamily="34" charset="0"/>
            </a:endParaRPr>
          </a:p>
        </p:txBody>
      </p:sp>
      <p:sp>
        <p:nvSpPr>
          <p:cNvPr id="3" name="Rectangle 11"/>
          <p:cNvSpPr txBox="1">
            <a:spLocks noChangeArrowheads="1"/>
          </p:cNvSpPr>
          <p:nvPr/>
        </p:nvSpPr>
        <p:spPr>
          <a:xfrm>
            <a:off x="457200" y="838200"/>
            <a:ext cx="8458200" cy="2360159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cs typeface="Arial" charset="0"/>
              </a:rPr>
              <a:t>EN60204-1</a:t>
            </a:r>
            <a:r>
              <a:rPr lang="en-US" sz="2200" b="1" dirty="0" smtClean="0">
                <a:cs typeface="Arial" charset="0"/>
              </a:rPr>
              <a:t> - Safety of Machinery : Electrical Equipment of Machines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200" dirty="0" smtClean="0"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cs typeface="Arial" charset="0"/>
              </a:rPr>
              <a:t>Start up activity to </a:t>
            </a:r>
            <a:r>
              <a:rPr lang="en-US" sz="2200" dirty="0" err="1" smtClean="0">
                <a:cs typeface="Arial" charset="0"/>
              </a:rPr>
              <a:t>Standardise</a:t>
            </a:r>
            <a:r>
              <a:rPr lang="en-US" sz="2200" dirty="0" smtClean="0">
                <a:cs typeface="Arial" charset="0"/>
              </a:rPr>
              <a:t>  cable color codes among Core team members</a:t>
            </a:r>
            <a:endParaRPr lang="en-US" sz="2200" dirty="0"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711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11"/>
          <p:cNvSpPr txBox="1">
            <a:spLocks noChangeArrowheads="1"/>
          </p:cNvSpPr>
          <p:nvPr/>
        </p:nvSpPr>
        <p:spPr>
          <a:xfrm>
            <a:off x="152400" y="76200"/>
            <a:ext cx="8763000" cy="457200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cs typeface="Arial" charset="0"/>
              </a:rPr>
              <a:t>Common Cable Colour Codes</a:t>
            </a:r>
            <a:endParaRPr lang="en-US" sz="2800" dirty="0" smtClean="0">
              <a:cs typeface="Arial" charset="0"/>
            </a:endParaRPr>
          </a:p>
        </p:txBody>
      </p:sp>
      <p:sp>
        <p:nvSpPr>
          <p:cNvPr id="6" name="Rectangle 11"/>
          <p:cNvSpPr txBox="1">
            <a:spLocks noChangeArrowheads="1"/>
          </p:cNvSpPr>
          <p:nvPr/>
        </p:nvSpPr>
        <p:spPr>
          <a:xfrm>
            <a:off x="1371600" y="2362200"/>
            <a:ext cx="8763000" cy="2360159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cs typeface="Arial" charset="0"/>
              </a:rPr>
              <a:t>Earthing</a:t>
            </a:r>
            <a:r>
              <a:rPr lang="en-US" sz="2800" b="1" dirty="0" smtClean="0">
                <a:cs typeface="Arial" charset="0"/>
              </a:rPr>
              <a:t> </a:t>
            </a:r>
            <a:r>
              <a:rPr lang="en-US" sz="2800" b="1" dirty="0" smtClean="0">
                <a:solidFill>
                  <a:schemeClr val="bg1">
                    <a:lumMod val="85000"/>
                  </a:schemeClr>
                </a:solidFill>
                <a:cs typeface="Arial" charset="0"/>
              </a:rPr>
              <a:t>. . . . . . . . . . . . . . . . . 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000" b="1" dirty="0" smtClean="0"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cs typeface="Arial" charset="0"/>
              </a:rPr>
              <a:t>Neutral </a:t>
            </a:r>
            <a:r>
              <a:rPr lang="en-US" sz="2800" b="1" dirty="0" smtClean="0">
                <a:solidFill>
                  <a:schemeClr val="bg1">
                    <a:lumMod val="85000"/>
                  </a:schemeClr>
                </a:solidFill>
                <a:cs typeface="Arial" charset="0"/>
              </a:rPr>
              <a:t>. . . . . . . . . . . . . . . . . . 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000" b="1" dirty="0" smtClean="0"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/>
              <a:t>AC or DC </a:t>
            </a:r>
            <a:r>
              <a:rPr lang="en-US" sz="2800" b="1" dirty="0" smtClean="0"/>
              <a:t>Power circuits </a:t>
            </a:r>
            <a:r>
              <a:rPr lang="en-US" sz="2800" b="1" dirty="0" smtClean="0">
                <a:solidFill>
                  <a:schemeClr val="bg1">
                    <a:lumMod val="85000"/>
                  </a:schemeClr>
                </a:solidFill>
              </a:rPr>
              <a:t>. . . . . .</a:t>
            </a:r>
            <a:endParaRPr lang="en-US" sz="2800" b="1" dirty="0">
              <a:solidFill>
                <a:schemeClr val="bg1">
                  <a:lumMod val="85000"/>
                </a:schemeClr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000" b="1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/>
              <a:t>AC </a:t>
            </a:r>
            <a:r>
              <a:rPr lang="en-US" sz="2800" b="1" dirty="0"/>
              <a:t>Control </a:t>
            </a:r>
            <a:r>
              <a:rPr lang="en-US" sz="2800" b="1" dirty="0" smtClean="0"/>
              <a:t>circuit </a:t>
            </a:r>
            <a:r>
              <a:rPr lang="en-US" sz="2800" b="1" dirty="0" smtClean="0">
                <a:solidFill>
                  <a:schemeClr val="bg1">
                    <a:lumMod val="85000"/>
                  </a:schemeClr>
                </a:solidFill>
              </a:rPr>
              <a:t>. . . . . . . . . . .</a:t>
            </a:r>
            <a:endParaRPr lang="en-US" sz="2800" b="1" dirty="0">
              <a:solidFill>
                <a:schemeClr val="bg1">
                  <a:lumMod val="85000"/>
                </a:schemeClr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000" b="1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/>
              <a:t>DC </a:t>
            </a:r>
            <a:r>
              <a:rPr lang="en-US" sz="2800" b="1" dirty="0"/>
              <a:t>Control </a:t>
            </a:r>
            <a:r>
              <a:rPr lang="en-US" sz="2800" b="1" dirty="0" smtClean="0"/>
              <a:t>circuit </a:t>
            </a:r>
            <a:r>
              <a:rPr lang="en-US" sz="2800" b="1" dirty="0" smtClean="0">
                <a:solidFill>
                  <a:schemeClr val="bg1">
                    <a:lumMod val="85000"/>
                  </a:schemeClr>
                </a:solidFill>
              </a:rPr>
              <a:t>. . . . . . . . . . .</a:t>
            </a:r>
            <a:r>
              <a:rPr lang="en-US" sz="2800" b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6405442" y="2514600"/>
            <a:ext cx="1290758" cy="762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405442" y="2590800"/>
            <a:ext cx="1290758" cy="76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405442" y="2667000"/>
            <a:ext cx="1290758" cy="762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405442" y="3657600"/>
            <a:ext cx="1290758" cy="228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405442" y="3122159"/>
            <a:ext cx="1290758" cy="228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222750" y="4876800"/>
            <a:ext cx="828071" cy="228600"/>
          </a:xfrm>
          <a:prstGeom prst="rect">
            <a:avLst/>
          </a:prstGeom>
          <a:solidFill>
            <a:srgbClr val="0000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222750" y="4267200"/>
            <a:ext cx="828071" cy="2286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7422573" y="4267200"/>
            <a:ext cx="645379" cy="2286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422573" y="4343400"/>
            <a:ext cx="654627" cy="76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7422573" y="4876800"/>
            <a:ext cx="645379" cy="228600"/>
          </a:xfrm>
          <a:prstGeom prst="rect">
            <a:avLst/>
          </a:prstGeom>
          <a:solidFill>
            <a:srgbClr val="0000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7422573" y="4953000"/>
            <a:ext cx="654627" cy="76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52400" y="5410200"/>
            <a:ext cx="8839200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Will ISO address this? Follow European colour codes.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91237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209490"/>
            <a:ext cx="5581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Kozuka Gothic Pro R" pitchFamily="34" charset="-128"/>
                <a:ea typeface="Kozuka Gothic Pro R" pitchFamily="34" charset="-128"/>
                <a:cs typeface="Arial" pitchFamily="34" charset="0"/>
              </a:rPr>
              <a:t>F14-15 : ARMOUR &amp; SPRINT Updates</a:t>
            </a:r>
            <a:endParaRPr lang="en-US" sz="2400" b="1" dirty="0">
              <a:solidFill>
                <a:prstClr val="black">
                  <a:lumMod val="65000"/>
                  <a:lumOff val="35000"/>
                </a:prstClr>
              </a:solidFill>
              <a:latin typeface="Kozuka Gothic Pro R" pitchFamily="34" charset="-128"/>
              <a:ea typeface="Kozuka Gothic Pro R" pitchFamily="34" charset="-128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6711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11"/>
          <p:cNvSpPr txBox="1">
            <a:spLocks noChangeArrowheads="1"/>
          </p:cNvSpPr>
          <p:nvPr/>
        </p:nvSpPr>
        <p:spPr>
          <a:xfrm>
            <a:off x="152400" y="76200"/>
            <a:ext cx="8763000" cy="457200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prstClr val="black">
                    <a:lumMod val="65000"/>
                    <a:lumOff val="35000"/>
                  </a:prstClr>
                </a:solidFill>
                <a:cs typeface="Arial" charset="0"/>
              </a:rPr>
              <a:t>Standard Interpretation : EN201</a:t>
            </a:r>
            <a:endParaRPr lang="en-US" sz="2800" dirty="0" smtClean="0">
              <a:solidFill>
                <a:prstClr val="black">
                  <a:lumMod val="65000"/>
                  <a:lumOff val="35000"/>
                </a:prstClr>
              </a:solidFill>
              <a:cs typeface="Arial" charset="0"/>
            </a:endParaRPr>
          </a:p>
        </p:txBody>
      </p:sp>
      <p:sp>
        <p:nvSpPr>
          <p:cNvPr id="7" name="Rectangle 11"/>
          <p:cNvSpPr txBox="1">
            <a:spLocks noChangeArrowheads="1"/>
          </p:cNvSpPr>
          <p:nvPr/>
        </p:nvSpPr>
        <p:spPr>
          <a:xfrm>
            <a:off x="402609" y="838200"/>
            <a:ext cx="8284191" cy="533400"/>
          </a:xfrm>
          <a:prstGeom prst="rect">
            <a:avLst/>
          </a:prstGeom>
        </p:spPr>
        <p:txBody>
          <a:bodyPr/>
          <a:lstStyle/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cs typeface="Arial" charset="0"/>
              </a:rPr>
              <a:t>Risk assessment on general safety – In and around the machine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endParaRPr lang="en-US" sz="1100" b="1" dirty="0" smtClean="0">
              <a:solidFill>
                <a:schemeClr val="bg1">
                  <a:lumMod val="50000"/>
                </a:schemeClr>
              </a:solidFill>
              <a:cs typeface="Arial" charset="0"/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cs typeface="Arial" charset="0"/>
              </a:rPr>
              <a:t>Hose chains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endParaRPr lang="en-US" sz="1100" b="1" dirty="0" smtClean="0">
              <a:solidFill>
                <a:schemeClr val="bg1">
                  <a:lumMod val="50000"/>
                </a:schemeClr>
              </a:solidFill>
              <a:cs typeface="Arial" charset="0"/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cs typeface="Arial" charset="0"/>
              </a:rPr>
              <a:t>Guards/covers in Clamp and Injection area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endParaRPr lang="en-US" sz="1100" b="1" dirty="0" smtClean="0">
              <a:solidFill>
                <a:schemeClr val="bg1">
                  <a:lumMod val="50000"/>
                </a:schemeClr>
              </a:solidFill>
              <a:cs typeface="Arial" charset="0"/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cs typeface="Arial" charset="0"/>
              </a:rPr>
              <a:t>Safety relay and positive break limit switches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endParaRPr lang="en-US" sz="1100" b="1" dirty="0" smtClean="0">
              <a:solidFill>
                <a:schemeClr val="bg1">
                  <a:lumMod val="50000"/>
                </a:schemeClr>
              </a:solidFill>
              <a:cs typeface="Arial" charset="0"/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cs typeface="Arial" charset="0"/>
              </a:rPr>
              <a:t>Filters for drive and heaters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endParaRPr lang="en-US" sz="1100" b="1" dirty="0" smtClean="0">
              <a:solidFill>
                <a:schemeClr val="bg1">
                  <a:lumMod val="50000"/>
                </a:schemeClr>
              </a:solidFill>
              <a:cs typeface="Arial" charset="0"/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cs typeface="Arial" charset="0"/>
              </a:rPr>
              <a:t>Clamp hydraulic safety with active cartridge monitoring (spool movement monitoring)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endParaRPr lang="en-US" sz="1100" b="1" dirty="0">
              <a:solidFill>
                <a:schemeClr val="bg1">
                  <a:lumMod val="50000"/>
                </a:schemeClr>
              </a:solidFill>
              <a:cs typeface="Arial" charset="0"/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cs typeface="Arial" charset="0"/>
              </a:rPr>
              <a:t>Electrical wire colour codes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endParaRPr lang="en-US" sz="1100" b="1" dirty="0">
              <a:solidFill>
                <a:schemeClr val="bg1">
                  <a:lumMod val="50000"/>
                </a:schemeClr>
              </a:solidFill>
              <a:cs typeface="Arial" charset="0"/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cs typeface="Arial" charset="0"/>
              </a:rPr>
              <a:t>Many reference standards </a:t>
            </a:r>
          </a:p>
        </p:txBody>
      </p:sp>
    </p:spTree>
    <p:extLst>
      <p:ext uri="{BB962C8B-B14F-4D97-AF65-F5344CB8AC3E}">
        <p14:creationId xmlns:p14="http://schemas.microsoft.com/office/powerpoint/2010/main" val="252270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75736</TotalTime>
  <Words>843</Words>
  <Application>Microsoft Office PowerPoint</Application>
  <PresentationFormat>On-screen Show (4:3)</PresentationFormat>
  <Paragraphs>229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4_Office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VINAY</cp:lastModifiedBy>
  <cp:revision>1398</cp:revision>
  <cp:lastPrinted>2014-05-19T10:54:15Z</cp:lastPrinted>
  <dcterms:created xsi:type="dcterms:W3CDTF">2014-05-23T07:29:16Z</dcterms:created>
  <dcterms:modified xsi:type="dcterms:W3CDTF">2016-08-11T12:12:05Z</dcterms:modified>
</cp:coreProperties>
</file>