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61" r:id="rId3"/>
    <p:sldId id="263" r:id="rId4"/>
    <p:sldId id="266" r:id="rId5"/>
    <p:sldId id="265" r:id="rId6"/>
    <p:sldId id="268" r:id="rId7"/>
    <p:sldId id="269" r:id="rId8"/>
    <p:sldId id="270" r:id="rId9"/>
    <p:sldId id="271" r:id="rId10"/>
    <p:sldId id="275" r:id="rId11"/>
    <p:sldId id="273" r:id="rId12"/>
    <p:sldId id="272"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3" autoAdjust="0"/>
    <p:restoredTop sz="94660"/>
  </p:normalViewPr>
  <p:slideViewPr>
    <p:cSldViewPr>
      <p:cViewPr varScale="1">
        <p:scale>
          <a:sx n="73" d="100"/>
          <a:sy n="73" d="100"/>
        </p:scale>
        <p:origin x="-3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53C5AB-D09E-4F78-B183-54FA3B8E687D}" type="datetimeFigureOut">
              <a:rPr lang="en-US" smtClean="0"/>
              <a:pPr/>
              <a:t>8/11/2016</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9DFD20-CB4B-432D-836A-5967F7E2244D}" type="slidenum">
              <a:rPr lang="en-IN" smtClean="0"/>
              <a:pPr/>
              <a:t>‹#›</a:t>
            </a:fld>
            <a:endParaRPr lang="en-IN"/>
          </a:p>
        </p:txBody>
      </p:sp>
    </p:spTree>
    <p:extLst>
      <p:ext uri="{BB962C8B-B14F-4D97-AF65-F5344CB8AC3E}">
        <p14:creationId xmlns:p14="http://schemas.microsoft.com/office/powerpoint/2010/main" xmlns="" val="57407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4CD0ABE-12DE-4CD1-8B09-7C7D7267023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xmlns="" val="19692746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10</a:t>
            </a:fld>
            <a:endParaRPr lang="en-IN">
              <a:solidFill>
                <a:prstClr val="black"/>
              </a:solidFill>
            </a:endParaRPr>
          </a:p>
        </p:txBody>
      </p:sp>
    </p:spTree>
    <p:extLst>
      <p:ext uri="{BB962C8B-B14F-4D97-AF65-F5344CB8AC3E}">
        <p14:creationId xmlns:p14="http://schemas.microsoft.com/office/powerpoint/2010/main" xmlns="" val="16110130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11</a:t>
            </a:fld>
            <a:endParaRPr lang="en-IN">
              <a:solidFill>
                <a:prstClr val="black"/>
              </a:solidFill>
            </a:endParaRPr>
          </a:p>
        </p:txBody>
      </p:sp>
    </p:spTree>
    <p:extLst>
      <p:ext uri="{BB962C8B-B14F-4D97-AF65-F5344CB8AC3E}">
        <p14:creationId xmlns:p14="http://schemas.microsoft.com/office/powerpoint/2010/main" xmlns="" val="1611013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12</a:t>
            </a:fld>
            <a:endParaRPr lang="en-IN">
              <a:solidFill>
                <a:prstClr val="black"/>
              </a:solidFill>
            </a:endParaRPr>
          </a:p>
        </p:txBody>
      </p:sp>
    </p:spTree>
    <p:extLst>
      <p:ext uri="{BB962C8B-B14F-4D97-AF65-F5344CB8AC3E}">
        <p14:creationId xmlns:p14="http://schemas.microsoft.com/office/powerpoint/2010/main" xmlns="" val="790064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2</a:t>
            </a:fld>
            <a:endParaRPr lang="en-IN">
              <a:solidFill>
                <a:prstClr val="black"/>
              </a:solidFill>
            </a:endParaRPr>
          </a:p>
        </p:txBody>
      </p:sp>
    </p:spTree>
    <p:extLst>
      <p:ext uri="{BB962C8B-B14F-4D97-AF65-F5344CB8AC3E}">
        <p14:creationId xmlns:p14="http://schemas.microsoft.com/office/powerpoint/2010/main" xmlns="" val="3233584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3</a:t>
            </a:fld>
            <a:endParaRPr lang="en-IN">
              <a:solidFill>
                <a:prstClr val="black"/>
              </a:solidFill>
            </a:endParaRPr>
          </a:p>
        </p:txBody>
      </p:sp>
    </p:spTree>
    <p:extLst>
      <p:ext uri="{BB962C8B-B14F-4D97-AF65-F5344CB8AC3E}">
        <p14:creationId xmlns:p14="http://schemas.microsoft.com/office/powerpoint/2010/main" xmlns="" val="36528914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4</a:t>
            </a:fld>
            <a:endParaRPr lang="en-IN">
              <a:solidFill>
                <a:prstClr val="black"/>
              </a:solidFill>
            </a:endParaRPr>
          </a:p>
        </p:txBody>
      </p:sp>
    </p:spTree>
    <p:extLst>
      <p:ext uri="{BB962C8B-B14F-4D97-AF65-F5344CB8AC3E}">
        <p14:creationId xmlns:p14="http://schemas.microsoft.com/office/powerpoint/2010/main" xmlns="" val="35677017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5</a:t>
            </a:fld>
            <a:endParaRPr lang="en-IN">
              <a:solidFill>
                <a:prstClr val="black"/>
              </a:solidFill>
            </a:endParaRPr>
          </a:p>
        </p:txBody>
      </p:sp>
    </p:spTree>
    <p:extLst>
      <p:ext uri="{BB962C8B-B14F-4D97-AF65-F5344CB8AC3E}">
        <p14:creationId xmlns:p14="http://schemas.microsoft.com/office/powerpoint/2010/main" xmlns="" val="1275765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6</a:t>
            </a:fld>
            <a:endParaRPr lang="en-IN">
              <a:solidFill>
                <a:prstClr val="black"/>
              </a:solidFill>
            </a:endParaRPr>
          </a:p>
        </p:txBody>
      </p:sp>
    </p:spTree>
    <p:extLst>
      <p:ext uri="{BB962C8B-B14F-4D97-AF65-F5344CB8AC3E}">
        <p14:creationId xmlns:p14="http://schemas.microsoft.com/office/powerpoint/2010/main" xmlns="" val="333928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7</a:t>
            </a:fld>
            <a:endParaRPr lang="en-IN">
              <a:solidFill>
                <a:prstClr val="black"/>
              </a:solidFill>
            </a:endParaRPr>
          </a:p>
        </p:txBody>
      </p:sp>
    </p:spTree>
    <p:extLst>
      <p:ext uri="{BB962C8B-B14F-4D97-AF65-F5344CB8AC3E}">
        <p14:creationId xmlns:p14="http://schemas.microsoft.com/office/powerpoint/2010/main" xmlns="" val="32404779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8</a:t>
            </a:fld>
            <a:endParaRPr lang="en-IN">
              <a:solidFill>
                <a:prstClr val="black"/>
              </a:solidFill>
            </a:endParaRPr>
          </a:p>
        </p:txBody>
      </p:sp>
    </p:spTree>
    <p:extLst>
      <p:ext uri="{BB962C8B-B14F-4D97-AF65-F5344CB8AC3E}">
        <p14:creationId xmlns:p14="http://schemas.microsoft.com/office/powerpoint/2010/main" xmlns="" val="36388546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xfrm>
            <a:off x="1143000" y="685800"/>
            <a:ext cx="4572000" cy="3429000"/>
          </a:xfrm>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IN"/>
          </a:p>
        </p:txBody>
      </p:sp>
      <p:sp>
        <p:nvSpPr>
          <p:cNvPr id="3994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7203A9B1-908E-4B6D-9BDB-973AB1ADFDC3}" type="slidenum">
              <a:rPr lang="en-IN" smtClean="0">
                <a:solidFill>
                  <a:prstClr val="black"/>
                </a:solidFill>
              </a:rPr>
              <a:pPr>
                <a:defRPr/>
              </a:pPr>
              <a:t>9</a:t>
            </a:fld>
            <a:endParaRPr lang="en-IN">
              <a:solidFill>
                <a:prstClr val="black"/>
              </a:solidFill>
            </a:endParaRPr>
          </a:p>
        </p:txBody>
      </p:sp>
    </p:spTree>
    <p:extLst>
      <p:ext uri="{BB962C8B-B14F-4D97-AF65-F5344CB8AC3E}">
        <p14:creationId xmlns:p14="http://schemas.microsoft.com/office/powerpoint/2010/main" xmlns="" val="3699653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jpeg"/><Relationship Id="rId4" Type="http://schemas.openxmlformats.org/officeDocument/2006/relationships/image" Target="../media/image3.jpeg"/><Relationship Id="rId9" Type="http://schemas.openxmlformats.org/officeDocument/2006/relationships/image" Target="../media/image8.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200400"/>
            <a:ext cx="9143776" cy="2554545"/>
          </a:xfrm>
          <a:prstGeom prst="rect">
            <a:avLst/>
          </a:prstGeom>
          <a:noFill/>
        </p:spPr>
        <p:txBody>
          <a:bodyPr wrap="square" rtlCol="0">
            <a:spAutoFit/>
          </a:bodyPr>
          <a:lstStyle/>
          <a:p>
            <a:pPr algn="ctr" fontAlgn="base">
              <a:spcBef>
                <a:spcPct val="0"/>
              </a:spcBef>
              <a:spcAft>
                <a:spcPct val="0"/>
              </a:spcAft>
            </a:pPr>
            <a:r>
              <a:rPr lang="en-US" sz="4000" b="1" dirty="0">
                <a:solidFill>
                  <a:srgbClr val="FF0000"/>
                </a:solidFill>
                <a:cs typeface="Arial" charset="0"/>
              </a:rPr>
              <a:t>SYNERGY : CO-CAB </a:t>
            </a:r>
          </a:p>
          <a:p>
            <a:pPr algn="ctr" fontAlgn="base">
              <a:spcBef>
                <a:spcPct val="0"/>
              </a:spcBef>
              <a:spcAft>
                <a:spcPct val="0"/>
              </a:spcAft>
            </a:pPr>
            <a:r>
              <a:rPr lang="en-US" sz="4000" b="1" dirty="0">
                <a:solidFill>
                  <a:schemeClr val="tx1">
                    <a:lumMod val="50000"/>
                    <a:lumOff val="50000"/>
                  </a:schemeClr>
                </a:solidFill>
                <a:cs typeface="Arial" charset="0"/>
              </a:rPr>
              <a:t>So far so good What next???</a:t>
            </a:r>
          </a:p>
          <a:p>
            <a:pPr algn="ctr" fontAlgn="base">
              <a:spcBef>
                <a:spcPct val="0"/>
              </a:spcBef>
              <a:spcAft>
                <a:spcPct val="0"/>
              </a:spcAft>
            </a:pPr>
            <a:endParaRPr lang="en-US" sz="4000" b="1" dirty="0">
              <a:solidFill>
                <a:schemeClr val="tx1">
                  <a:lumMod val="50000"/>
                  <a:lumOff val="50000"/>
                </a:schemeClr>
              </a:solidFill>
              <a:cs typeface="Arial" charset="0"/>
            </a:endParaRPr>
          </a:p>
          <a:p>
            <a:pPr algn="ctr" fontAlgn="base">
              <a:spcBef>
                <a:spcPct val="0"/>
              </a:spcBef>
              <a:spcAft>
                <a:spcPct val="0"/>
              </a:spcAft>
            </a:pPr>
            <a:endParaRPr lang="en-US" sz="4000" b="1" dirty="0">
              <a:solidFill>
                <a:schemeClr val="tx1">
                  <a:lumMod val="50000"/>
                  <a:lumOff val="50000"/>
                </a:schemeClr>
              </a:solidFill>
              <a:cs typeface="Arial" charset="0"/>
            </a:endParaRPr>
          </a:p>
        </p:txBody>
      </p:sp>
      <p:cxnSp>
        <p:nvCxnSpPr>
          <p:cNvPr id="3" name="Straight Connector 2"/>
          <p:cNvCxnSpPr/>
          <p:nvPr/>
        </p:nvCxnSpPr>
        <p:spPr>
          <a:xfrm>
            <a:off x="228600" y="3922693"/>
            <a:ext cx="8534400"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0" y="4977705"/>
            <a:ext cx="8534400" cy="1384995"/>
          </a:xfrm>
          <a:prstGeom prst="rect">
            <a:avLst/>
          </a:prstGeom>
          <a:noFill/>
        </p:spPr>
        <p:txBody>
          <a:bodyPr wrap="square" rtlCol="0">
            <a:spAutoFit/>
          </a:bodyPr>
          <a:lstStyle/>
          <a:p>
            <a:pPr algn="ctr" fontAlgn="base">
              <a:spcBef>
                <a:spcPct val="0"/>
              </a:spcBef>
              <a:spcAft>
                <a:spcPct val="0"/>
              </a:spcAft>
            </a:pPr>
            <a:r>
              <a:rPr lang="en-US" sz="2800" b="1" dirty="0">
                <a:solidFill>
                  <a:schemeClr val="tx1">
                    <a:lumMod val="50000"/>
                    <a:lumOff val="50000"/>
                  </a:schemeClr>
                </a:solidFill>
                <a:cs typeface="Arial" charset="0"/>
              </a:rPr>
              <a:t>11</a:t>
            </a:r>
            <a:r>
              <a:rPr lang="en-US" sz="2800" b="1" baseline="30000" dirty="0">
                <a:solidFill>
                  <a:schemeClr val="tx1">
                    <a:lumMod val="50000"/>
                    <a:lumOff val="50000"/>
                  </a:schemeClr>
                </a:solidFill>
                <a:cs typeface="Arial" charset="0"/>
              </a:rPr>
              <a:t>th</a:t>
            </a:r>
            <a:r>
              <a:rPr lang="en-US" sz="2800" b="1" dirty="0">
                <a:solidFill>
                  <a:schemeClr val="tx1">
                    <a:lumMod val="50000"/>
                    <a:lumOff val="50000"/>
                  </a:schemeClr>
                </a:solidFill>
                <a:cs typeface="Arial" charset="0"/>
              </a:rPr>
              <a:t> August  , 2016</a:t>
            </a:r>
          </a:p>
          <a:p>
            <a:pPr algn="ctr" fontAlgn="base">
              <a:spcBef>
                <a:spcPct val="0"/>
              </a:spcBef>
              <a:spcAft>
                <a:spcPct val="0"/>
              </a:spcAft>
            </a:pPr>
            <a:endParaRPr lang="en-US" sz="2800" b="1" dirty="0">
              <a:solidFill>
                <a:schemeClr val="tx1">
                  <a:lumMod val="50000"/>
                  <a:lumOff val="50000"/>
                </a:schemeClr>
              </a:solidFill>
              <a:cs typeface="Arial" charset="0"/>
            </a:endParaRPr>
          </a:p>
          <a:p>
            <a:pPr algn="ctr" fontAlgn="base">
              <a:spcBef>
                <a:spcPct val="0"/>
              </a:spcBef>
              <a:spcAft>
                <a:spcPct val="0"/>
              </a:spcAft>
            </a:pPr>
            <a:r>
              <a:rPr lang="en-US" sz="2800" b="1" dirty="0">
                <a:solidFill>
                  <a:schemeClr val="tx1">
                    <a:lumMod val="50000"/>
                    <a:lumOff val="50000"/>
                  </a:schemeClr>
                </a:solidFill>
                <a:cs typeface="Arial" charset="0"/>
              </a:rPr>
              <a:t>Ahmadabad.</a:t>
            </a:r>
          </a:p>
        </p:txBody>
      </p:sp>
      <p:sp>
        <p:nvSpPr>
          <p:cNvPr id="6" name="Rectangle 5"/>
          <p:cNvSpPr/>
          <p:nvPr/>
        </p:nvSpPr>
        <p:spPr>
          <a:xfrm>
            <a:off x="7162800" y="5867400"/>
            <a:ext cx="1980976"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8" name="Picture 4"/>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048000" y="914400"/>
            <a:ext cx="3138454" cy="1905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4103056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0"/>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1"/>
          <p:cNvSpPr txBox="1">
            <a:spLocks noChangeArrowheads="1"/>
          </p:cNvSpPr>
          <p:nvPr/>
        </p:nvSpPr>
        <p:spPr>
          <a:xfrm>
            <a:off x="152400" y="76200"/>
            <a:ext cx="8763000" cy="457200"/>
          </a:xfrm>
          <a:prstGeom prst="rect">
            <a:avLst/>
          </a:prstGeom>
        </p:spPr>
        <p:txBody>
          <a:bodyPr/>
          <a:lstStyle/>
          <a:p>
            <a:pPr fontAlgn="base">
              <a:spcBef>
                <a:spcPct val="0"/>
              </a:spcBef>
              <a:spcAft>
                <a:spcPct val="0"/>
              </a:spcAft>
            </a:pPr>
            <a:r>
              <a:rPr lang="en-US" sz="2800" b="1" dirty="0" smtClean="0">
                <a:solidFill>
                  <a:srgbClr val="FF0000"/>
                </a:solidFill>
                <a:cs typeface="Arial" charset="0"/>
              </a:rPr>
              <a:t>Price Benefits to Members</a:t>
            </a:r>
            <a:endParaRPr lang="en-US" sz="2800" dirty="0">
              <a:solidFill>
                <a:srgbClr val="FF0000"/>
              </a:solidFill>
              <a:cs typeface="Arial" charset="0"/>
            </a:endParaRPr>
          </a:p>
        </p:txBody>
      </p:sp>
      <p:sp>
        <p:nvSpPr>
          <p:cNvPr id="7" name="TextBox 6"/>
          <p:cNvSpPr txBox="1"/>
          <p:nvPr/>
        </p:nvSpPr>
        <p:spPr>
          <a:xfrm>
            <a:off x="533400" y="1061621"/>
            <a:ext cx="8153400" cy="5632311"/>
          </a:xfrm>
          <a:prstGeom prst="rect">
            <a:avLst/>
          </a:prstGeom>
          <a:noFill/>
        </p:spPr>
        <p:txBody>
          <a:bodyPr wrap="square" rtlCol="0">
            <a:spAutoFit/>
          </a:bodyPr>
          <a:lstStyle/>
          <a:p>
            <a:pPr>
              <a:lnSpc>
                <a:spcPct val="200000"/>
              </a:lnSpc>
            </a:pPr>
            <a:r>
              <a:rPr lang="en-US" sz="2000" b="1" dirty="0" smtClean="0"/>
              <a:t>Members have given purchasing figures of 0.5sq.mm, single core cable ranging from Rs. 4.20/- per </a:t>
            </a:r>
            <a:r>
              <a:rPr lang="en-US" sz="2000" b="1" dirty="0" err="1" smtClean="0"/>
              <a:t>metre</a:t>
            </a:r>
            <a:r>
              <a:rPr lang="en-US" sz="2000" b="1" dirty="0" smtClean="0"/>
              <a:t> to Rs. 2.60/- per meter.</a:t>
            </a:r>
          </a:p>
          <a:p>
            <a:pPr>
              <a:lnSpc>
                <a:spcPct val="200000"/>
              </a:lnSpc>
            </a:pPr>
            <a:r>
              <a:rPr lang="en-US" sz="2000" b="1" dirty="0" smtClean="0"/>
              <a:t>We today have final offer of range from Rs.2.85/- per </a:t>
            </a:r>
            <a:r>
              <a:rPr lang="en-US" sz="2000" b="1" dirty="0" err="1" smtClean="0"/>
              <a:t>metre</a:t>
            </a:r>
            <a:r>
              <a:rPr lang="en-US" sz="2000" b="1" dirty="0" smtClean="0"/>
              <a:t> to Rs. 2.47/- per </a:t>
            </a:r>
            <a:r>
              <a:rPr lang="en-US" sz="2000" b="1" dirty="0" err="1" smtClean="0"/>
              <a:t>metre</a:t>
            </a:r>
            <a:r>
              <a:rPr lang="en-US" sz="2000" b="1" dirty="0" smtClean="0"/>
              <a:t>.</a:t>
            </a:r>
          </a:p>
          <a:p>
            <a:pPr>
              <a:lnSpc>
                <a:spcPct val="200000"/>
              </a:lnSpc>
            </a:pPr>
            <a:r>
              <a:rPr lang="en-US" sz="2000" b="1" dirty="0" smtClean="0"/>
              <a:t>In addition, we have a Turn Over Discount ranging from 0.5% (Rs.25lacs per annum) to 2% (Rs.1.5crore per annum) based on volumes.</a:t>
            </a:r>
          </a:p>
          <a:p>
            <a:pPr>
              <a:lnSpc>
                <a:spcPct val="200000"/>
              </a:lnSpc>
            </a:pPr>
            <a:r>
              <a:rPr lang="en-US" sz="2000" b="1" dirty="0" smtClean="0"/>
              <a:t>Also committed is Just in Time delivery (JIT) with KANBAN for PMMAI within the plant.</a:t>
            </a:r>
          </a:p>
          <a:p>
            <a:pPr>
              <a:lnSpc>
                <a:spcPct val="200000"/>
              </a:lnSpc>
            </a:pPr>
            <a:r>
              <a:rPr lang="en-US" sz="2000" b="1" dirty="0" smtClean="0"/>
              <a:t>100% International Quality is guaranteed.</a:t>
            </a:r>
            <a:endParaRPr lang="en-US" sz="2000" b="1" dirty="0"/>
          </a:p>
        </p:txBody>
      </p:sp>
    </p:spTree>
    <p:extLst>
      <p:ext uri="{BB962C8B-B14F-4D97-AF65-F5344CB8AC3E}">
        <p14:creationId xmlns:p14="http://schemas.microsoft.com/office/powerpoint/2010/main" xmlns="" val="1269704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0"/>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1"/>
          <p:cNvSpPr txBox="1">
            <a:spLocks noChangeArrowheads="1"/>
          </p:cNvSpPr>
          <p:nvPr/>
        </p:nvSpPr>
        <p:spPr>
          <a:xfrm>
            <a:off x="152400" y="76200"/>
            <a:ext cx="8763000" cy="457200"/>
          </a:xfrm>
          <a:prstGeom prst="rect">
            <a:avLst/>
          </a:prstGeom>
        </p:spPr>
        <p:txBody>
          <a:bodyPr/>
          <a:lstStyle/>
          <a:p>
            <a:pPr fontAlgn="base">
              <a:spcBef>
                <a:spcPct val="0"/>
              </a:spcBef>
              <a:spcAft>
                <a:spcPct val="0"/>
              </a:spcAft>
            </a:pPr>
            <a:r>
              <a:rPr lang="en-US" sz="2800" b="1" dirty="0">
                <a:solidFill>
                  <a:srgbClr val="FF0000"/>
                </a:solidFill>
                <a:cs typeface="Arial" charset="0"/>
              </a:rPr>
              <a:t>Recognition of efforts</a:t>
            </a:r>
            <a:endParaRPr lang="en-US" sz="2800" dirty="0">
              <a:solidFill>
                <a:srgbClr val="FF0000"/>
              </a:solidFill>
              <a:cs typeface="Arial" charset="0"/>
            </a:endParaRPr>
          </a:p>
        </p:txBody>
      </p:sp>
      <p:sp>
        <p:nvSpPr>
          <p:cNvPr id="7" name="TextBox 6"/>
          <p:cNvSpPr txBox="1"/>
          <p:nvPr/>
        </p:nvSpPr>
        <p:spPr>
          <a:xfrm>
            <a:off x="533400" y="1061621"/>
            <a:ext cx="8153400" cy="5016758"/>
          </a:xfrm>
          <a:prstGeom prst="rect">
            <a:avLst/>
          </a:prstGeom>
          <a:noFill/>
        </p:spPr>
        <p:txBody>
          <a:bodyPr wrap="square" rtlCol="0">
            <a:spAutoFit/>
          </a:bodyPr>
          <a:lstStyle/>
          <a:p>
            <a:pPr>
              <a:lnSpc>
                <a:spcPct val="200000"/>
              </a:lnSpc>
            </a:pPr>
            <a:r>
              <a:rPr lang="en-US" sz="2000" b="1" dirty="0"/>
              <a:t>My special thanks to,</a:t>
            </a:r>
          </a:p>
          <a:p>
            <a:pPr>
              <a:lnSpc>
                <a:spcPct val="200000"/>
              </a:lnSpc>
            </a:pPr>
            <a:r>
              <a:rPr lang="en-US" sz="2000" b="1" dirty="0"/>
              <a:t>SNJ for helping in drafting RFQ and MOUs,</a:t>
            </a:r>
          </a:p>
          <a:p>
            <a:pPr>
              <a:lnSpc>
                <a:spcPct val="200000"/>
              </a:lnSpc>
            </a:pPr>
            <a:r>
              <a:rPr lang="en-US" sz="2000" b="1" dirty="0"/>
              <a:t>Yash and Vinay for the documentation, statistics and systematic feedback</a:t>
            </a:r>
          </a:p>
          <a:p>
            <a:pPr>
              <a:lnSpc>
                <a:spcPct val="200000"/>
              </a:lnSpc>
            </a:pPr>
            <a:r>
              <a:rPr lang="en-US" sz="2000" b="1" dirty="0"/>
              <a:t>Arun Kumar Chari for his vigilance.</a:t>
            </a:r>
          </a:p>
          <a:p>
            <a:pPr>
              <a:lnSpc>
                <a:spcPct val="200000"/>
              </a:lnSpc>
            </a:pPr>
            <a:r>
              <a:rPr lang="en-US" sz="2000" b="1" dirty="0"/>
              <a:t>SNJ and Singi for their negotiation skills.</a:t>
            </a:r>
          </a:p>
          <a:p>
            <a:pPr>
              <a:lnSpc>
                <a:spcPct val="200000"/>
              </a:lnSpc>
            </a:pPr>
            <a:r>
              <a:rPr lang="en-US" sz="2000" b="1" dirty="0" err="1"/>
              <a:t>Moreswar</a:t>
            </a:r>
            <a:r>
              <a:rPr lang="en-US" sz="2000" b="1" dirty="0"/>
              <a:t> for his last minute effort with LAPP,</a:t>
            </a:r>
          </a:p>
          <a:p>
            <a:pPr>
              <a:lnSpc>
                <a:spcPct val="200000"/>
              </a:lnSpc>
            </a:pPr>
            <a:r>
              <a:rPr lang="en-US" sz="2000" b="1" dirty="0"/>
              <a:t>And above all ANU for her persistent approach to make it a success.</a:t>
            </a:r>
          </a:p>
          <a:p>
            <a:pPr>
              <a:lnSpc>
                <a:spcPct val="200000"/>
              </a:lnSpc>
            </a:pPr>
            <a:r>
              <a:rPr lang="en-US" sz="2000" b="1" dirty="0"/>
              <a:t>And all other members for their special contribution.</a:t>
            </a:r>
          </a:p>
        </p:txBody>
      </p:sp>
    </p:spTree>
    <p:extLst>
      <p:ext uri="{BB962C8B-B14F-4D97-AF65-F5344CB8AC3E}">
        <p14:creationId xmlns:p14="http://schemas.microsoft.com/office/powerpoint/2010/main" xmlns="" val="1269704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0"/>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1"/>
          <p:cNvSpPr txBox="1">
            <a:spLocks noChangeArrowheads="1"/>
          </p:cNvSpPr>
          <p:nvPr/>
        </p:nvSpPr>
        <p:spPr>
          <a:xfrm>
            <a:off x="152400" y="76200"/>
            <a:ext cx="8763000" cy="457200"/>
          </a:xfrm>
          <a:prstGeom prst="rect">
            <a:avLst/>
          </a:prstGeom>
        </p:spPr>
        <p:txBody>
          <a:bodyPr/>
          <a:lstStyle/>
          <a:p>
            <a:pPr fontAlgn="base">
              <a:spcBef>
                <a:spcPct val="0"/>
              </a:spcBef>
              <a:spcAft>
                <a:spcPct val="0"/>
              </a:spcAft>
            </a:pPr>
            <a:r>
              <a:rPr lang="en-US" sz="2800" b="1" dirty="0">
                <a:solidFill>
                  <a:srgbClr val="FF0000"/>
                </a:solidFill>
                <a:cs typeface="Arial" charset="0"/>
              </a:rPr>
              <a:t>Way forward,-- collective coexistence  </a:t>
            </a:r>
            <a:endParaRPr lang="en-US" sz="2800" dirty="0">
              <a:solidFill>
                <a:srgbClr val="FF0000"/>
              </a:solidFill>
              <a:cs typeface="Arial" charset="0"/>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685800" y="804447"/>
            <a:ext cx="7391400" cy="6023100"/>
          </a:xfrm>
          <a:prstGeom prst="rect">
            <a:avLst/>
          </a:prstGeom>
        </p:spPr>
      </p:pic>
    </p:spTree>
    <p:extLst>
      <p:ext uri="{BB962C8B-B14F-4D97-AF65-F5344CB8AC3E}">
        <p14:creationId xmlns:p14="http://schemas.microsoft.com/office/powerpoint/2010/main" xmlns="" val="211411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37578"/>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1"/>
          <p:cNvSpPr txBox="1">
            <a:spLocks noChangeArrowheads="1"/>
          </p:cNvSpPr>
          <p:nvPr/>
        </p:nvSpPr>
        <p:spPr>
          <a:xfrm>
            <a:off x="380999" y="107194"/>
            <a:ext cx="8478903" cy="457200"/>
          </a:xfrm>
          <a:prstGeom prst="rect">
            <a:avLst/>
          </a:prstGeom>
        </p:spPr>
        <p:txBody>
          <a:bodyPr/>
          <a:lstStyle/>
          <a:p>
            <a:pPr fontAlgn="base">
              <a:spcBef>
                <a:spcPct val="0"/>
              </a:spcBef>
              <a:spcAft>
                <a:spcPct val="0"/>
              </a:spcAft>
            </a:pPr>
            <a:r>
              <a:rPr lang="en-US" sz="2800" b="1" dirty="0">
                <a:solidFill>
                  <a:srgbClr val="FF0000"/>
                </a:solidFill>
                <a:cs typeface="Arial" charset="0"/>
              </a:rPr>
              <a:t>About PMMAI</a:t>
            </a:r>
            <a:endParaRPr lang="en-US" sz="2800" dirty="0">
              <a:solidFill>
                <a:srgbClr val="FF0000"/>
              </a:solidFill>
              <a:cs typeface="Arial" charset="0"/>
            </a:endParaRPr>
          </a:p>
        </p:txBody>
      </p:sp>
      <p:sp>
        <p:nvSpPr>
          <p:cNvPr id="6" name="TextBox 5"/>
          <p:cNvSpPr txBox="1"/>
          <p:nvPr/>
        </p:nvSpPr>
        <p:spPr>
          <a:xfrm>
            <a:off x="124650" y="880645"/>
            <a:ext cx="8991600" cy="2308324"/>
          </a:xfrm>
          <a:prstGeom prst="rect">
            <a:avLst/>
          </a:prstGeom>
          <a:noFill/>
        </p:spPr>
        <p:txBody>
          <a:bodyPr wrap="square" rtlCol="0">
            <a:spAutoFit/>
          </a:bodyPr>
          <a:lstStyle/>
          <a:p>
            <a:r>
              <a:rPr lang="en-GB" dirty="0"/>
              <a:t>Plastics Machinery Manufacturers Association of India (PMMAI) </a:t>
            </a:r>
          </a:p>
          <a:p>
            <a:endParaRPr lang="en-GB" dirty="0"/>
          </a:p>
          <a:p>
            <a:pPr marL="285750" indent="-285750">
              <a:buFont typeface="Arial" panose="020B0604020202020204" pitchFamily="34" charset="0"/>
              <a:buChar char="•"/>
            </a:pPr>
            <a:r>
              <a:rPr lang="en-GB" dirty="0"/>
              <a:t>Is an industry body representing all plastics machinery manufacturing organisations in India</a:t>
            </a:r>
          </a:p>
          <a:p>
            <a:r>
              <a:rPr lang="en-GB" dirty="0"/>
              <a:t> </a:t>
            </a:r>
          </a:p>
          <a:p>
            <a:pPr marL="285750" indent="-285750">
              <a:buFont typeface="Arial" panose="020B0604020202020204" pitchFamily="34" charset="0"/>
              <a:buChar char="•"/>
            </a:pPr>
            <a:r>
              <a:rPr lang="en-GB" dirty="0"/>
              <a:t>Objective : Promoting advancement of this industry-sector in India. </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Member : comprises manufacturers of primary processing machinery, post-forming </a:t>
            </a:r>
          </a:p>
          <a:p>
            <a:r>
              <a:rPr lang="en-GB" dirty="0"/>
              <a:t>     processing machinery, and auxiliary equipment used in pre and post-forming operations.</a:t>
            </a:r>
            <a:endParaRPr lang="en-IN" b="1" dirty="0"/>
          </a:p>
        </p:txBody>
      </p:sp>
      <p:sp>
        <p:nvSpPr>
          <p:cNvPr id="7" name="TextBox 6"/>
          <p:cNvSpPr txBox="1"/>
          <p:nvPr/>
        </p:nvSpPr>
        <p:spPr>
          <a:xfrm>
            <a:off x="152400" y="3810000"/>
            <a:ext cx="4191000" cy="3000821"/>
          </a:xfrm>
          <a:prstGeom prst="rect">
            <a:avLst/>
          </a:prstGeom>
          <a:noFill/>
          <a:ln w="28575">
            <a:solidFill>
              <a:schemeClr val="tx1"/>
            </a:solidFill>
          </a:ln>
        </p:spPr>
        <p:txBody>
          <a:bodyPr wrap="square" rtlCol="0">
            <a:spAutoFit/>
          </a:bodyPr>
          <a:lstStyle/>
          <a:p>
            <a:pPr>
              <a:lnSpc>
                <a:spcPct val="150000"/>
              </a:lnSpc>
            </a:pPr>
            <a:r>
              <a:rPr lang="en-IN" b="1" dirty="0"/>
              <a:t>Vision</a:t>
            </a:r>
          </a:p>
          <a:p>
            <a:pPr>
              <a:lnSpc>
                <a:spcPct val="150000"/>
              </a:lnSpc>
            </a:pPr>
            <a:r>
              <a:rPr lang="en-IN" dirty="0"/>
              <a:t>To be a global player providing world class products at competitive prices, contributing to the success of the plastics processing industry and be their preferred supplier of machinery.</a:t>
            </a:r>
          </a:p>
          <a:p>
            <a:pPr>
              <a:lnSpc>
                <a:spcPct val="150000"/>
              </a:lnSpc>
            </a:pPr>
            <a:endParaRPr lang="en-IN" b="1" dirty="0"/>
          </a:p>
        </p:txBody>
      </p:sp>
      <p:sp>
        <p:nvSpPr>
          <p:cNvPr id="8" name="Rectangle 11"/>
          <p:cNvSpPr txBox="1">
            <a:spLocks noChangeArrowheads="1"/>
          </p:cNvSpPr>
          <p:nvPr/>
        </p:nvSpPr>
        <p:spPr>
          <a:xfrm>
            <a:off x="172233" y="3222227"/>
            <a:ext cx="8687669" cy="511573"/>
          </a:xfrm>
          <a:prstGeom prst="rect">
            <a:avLst/>
          </a:prstGeom>
          <a:solidFill>
            <a:schemeClr val="tx2">
              <a:lumMod val="40000"/>
              <a:lumOff val="60000"/>
            </a:schemeClr>
          </a:solidFill>
        </p:spPr>
        <p:txBody>
          <a:bodyPr/>
          <a:lstStyle/>
          <a:p>
            <a:pPr fontAlgn="base">
              <a:spcBef>
                <a:spcPct val="0"/>
              </a:spcBef>
              <a:spcAft>
                <a:spcPct val="0"/>
              </a:spcAft>
            </a:pPr>
            <a:r>
              <a:rPr lang="en-US" sz="2800" b="1" dirty="0">
                <a:solidFill>
                  <a:srgbClr val="002060"/>
                </a:solidFill>
                <a:cs typeface="Arial" charset="0"/>
              </a:rPr>
              <a:t>Vision &amp; Mission</a:t>
            </a:r>
            <a:endParaRPr lang="en-US" sz="2800" dirty="0">
              <a:solidFill>
                <a:srgbClr val="002060"/>
              </a:solidFill>
              <a:cs typeface="Arial" charset="0"/>
            </a:endParaRPr>
          </a:p>
        </p:txBody>
      </p:sp>
      <p:sp>
        <p:nvSpPr>
          <p:cNvPr id="3" name="TextBox 2"/>
          <p:cNvSpPr txBox="1"/>
          <p:nvPr/>
        </p:nvSpPr>
        <p:spPr>
          <a:xfrm>
            <a:off x="4343400" y="3810000"/>
            <a:ext cx="4516502" cy="3000821"/>
          </a:xfrm>
          <a:prstGeom prst="rect">
            <a:avLst/>
          </a:prstGeom>
          <a:noFill/>
          <a:ln w="28575">
            <a:solidFill>
              <a:schemeClr val="tx1"/>
            </a:solidFill>
          </a:ln>
        </p:spPr>
        <p:txBody>
          <a:bodyPr wrap="square" rtlCol="0">
            <a:spAutoFit/>
          </a:bodyPr>
          <a:lstStyle/>
          <a:p>
            <a:pPr>
              <a:lnSpc>
                <a:spcPct val="150000"/>
              </a:lnSpc>
            </a:pPr>
            <a:r>
              <a:rPr lang="en-IN" b="1" dirty="0"/>
              <a:t>Mission</a:t>
            </a:r>
          </a:p>
          <a:p>
            <a:pPr>
              <a:lnSpc>
                <a:spcPct val="150000"/>
              </a:lnSpc>
            </a:pPr>
            <a:r>
              <a:rPr lang="en-IN" dirty="0"/>
              <a:t>We shall work continuously for Indian plastics machinery to be world class in terms of Quality, Technology, Cost competitiveness and Process standards through an inclusive and cooperative approach to create value for the plastics processing industry.</a:t>
            </a:r>
          </a:p>
        </p:txBody>
      </p:sp>
      <p:sp>
        <p:nvSpPr>
          <p:cNvPr id="9" name="Up Ribbon 2"/>
          <p:cNvSpPr/>
          <p:nvPr/>
        </p:nvSpPr>
        <p:spPr>
          <a:xfrm rot="19351102">
            <a:off x="7328595" y="398678"/>
            <a:ext cx="1958823" cy="461511"/>
          </a:xfrm>
          <a:prstGeom prst="ribbon2">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a:effectLst>
                  <a:outerShdw blurRad="38100" dist="38100" dir="2700000" algn="tl">
                    <a:srgbClr val="000000">
                      <a:alpha val="43137"/>
                    </a:srgbClr>
                  </a:outerShdw>
                </a:effectLst>
              </a:rPr>
              <a:t>Recap</a:t>
            </a:r>
          </a:p>
        </p:txBody>
      </p:sp>
    </p:spTree>
    <p:extLst>
      <p:ext uri="{BB962C8B-B14F-4D97-AF65-F5344CB8AC3E}">
        <p14:creationId xmlns:p14="http://schemas.microsoft.com/office/powerpoint/2010/main" xmlns="" val="3597148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0"/>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dirty="0">
                <a:solidFill>
                  <a:srgbClr val="FF0000"/>
                </a:solidFill>
              </a:rPr>
              <a:t>Business proposition- common procurement platform</a:t>
            </a:r>
          </a:p>
        </p:txBody>
      </p:sp>
      <p:sp>
        <p:nvSpPr>
          <p:cNvPr id="5" name="Rectangle 11"/>
          <p:cNvSpPr txBox="1">
            <a:spLocks noChangeArrowheads="1"/>
          </p:cNvSpPr>
          <p:nvPr/>
        </p:nvSpPr>
        <p:spPr>
          <a:xfrm>
            <a:off x="152400" y="76200"/>
            <a:ext cx="8763000" cy="457200"/>
          </a:xfrm>
          <a:prstGeom prst="rect">
            <a:avLst/>
          </a:prstGeom>
        </p:spPr>
        <p:txBody>
          <a:bodyPr/>
          <a:lstStyle/>
          <a:p>
            <a:pPr fontAlgn="base">
              <a:spcBef>
                <a:spcPct val="0"/>
              </a:spcBef>
              <a:spcAft>
                <a:spcPct val="0"/>
              </a:spcAft>
            </a:pPr>
            <a:endParaRPr lang="en-US" sz="2800" dirty="0">
              <a:solidFill>
                <a:srgbClr val="FF0000"/>
              </a:solidFill>
              <a:cs typeface="Arial" charset="0"/>
            </a:endParaRPr>
          </a:p>
        </p:txBody>
      </p:sp>
      <p:sp>
        <p:nvSpPr>
          <p:cNvPr id="7" name="TextBox 6"/>
          <p:cNvSpPr txBox="1"/>
          <p:nvPr/>
        </p:nvSpPr>
        <p:spPr>
          <a:xfrm>
            <a:off x="150312" y="1066800"/>
            <a:ext cx="8382000" cy="6217087"/>
          </a:xfrm>
          <a:prstGeom prst="rect">
            <a:avLst/>
          </a:prstGeom>
          <a:noFill/>
        </p:spPr>
        <p:txBody>
          <a:bodyPr wrap="square" rtlCol="0">
            <a:spAutoFit/>
          </a:bodyPr>
          <a:lstStyle/>
          <a:p>
            <a:r>
              <a:rPr lang="en-GB" sz="2400" b="1" dirty="0"/>
              <a:t>PMMAI together with its strategic members formed the Central Procurement System</a:t>
            </a:r>
            <a:r>
              <a:rPr lang="en-GB" sz="2400" dirty="0"/>
              <a:t> </a:t>
            </a:r>
            <a:r>
              <a:rPr lang="en-GB" sz="2400" b="1" dirty="0"/>
              <a:t>in August 2015.</a:t>
            </a:r>
          </a:p>
          <a:p>
            <a:endParaRPr lang="en-GB" sz="2000" dirty="0"/>
          </a:p>
          <a:p>
            <a:endParaRPr lang="en-GB" sz="2000" dirty="0"/>
          </a:p>
          <a:p>
            <a:endParaRPr lang="en-GB" sz="2000" dirty="0"/>
          </a:p>
          <a:p>
            <a:pPr marL="285750" indent="-285750">
              <a:buFont typeface="Arial" panose="020B0604020202020204" pitchFamily="34" charset="0"/>
              <a:buChar char="•"/>
            </a:pPr>
            <a:r>
              <a:rPr lang="en-GB" b="1" dirty="0"/>
              <a:t>Standardizing the product varieties, which will provide ease to suppliers and even the MSME sector will be slowly adopting the global standards.  </a:t>
            </a:r>
          </a:p>
          <a:p>
            <a:pPr marL="285750" indent="-285750">
              <a:buFont typeface="Arial" panose="020B0604020202020204" pitchFamily="34" charset="0"/>
              <a:buChar char="•"/>
            </a:pPr>
            <a:endParaRPr lang="en-GB" b="1" dirty="0"/>
          </a:p>
          <a:p>
            <a:pPr marL="285750" indent="-285750">
              <a:buFont typeface="Arial" panose="020B0604020202020204" pitchFamily="34" charset="0"/>
              <a:buChar char="•"/>
            </a:pPr>
            <a:r>
              <a:rPr lang="en-GB" b="1" dirty="0"/>
              <a:t>Learning &amp; sharing of best practices amongst members for overall industry development.</a:t>
            </a:r>
          </a:p>
          <a:p>
            <a:pPr marL="285750" indent="-285750">
              <a:buFont typeface="Arial" panose="020B0604020202020204" pitchFamily="34" charset="0"/>
              <a:buChar char="•"/>
            </a:pPr>
            <a:endParaRPr lang="en-IN" b="1" dirty="0"/>
          </a:p>
          <a:p>
            <a:pPr marL="285750" indent="-285750">
              <a:buFont typeface="Arial" panose="020B0604020202020204" pitchFamily="34" charset="0"/>
              <a:buChar char="•"/>
            </a:pPr>
            <a:r>
              <a:rPr lang="en-GB" b="1" dirty="0"/>
              <a:t>Consolidate the commodity spend and leverage the bundled volumes to create a Win-Win alliance with prospective business partners ( Vendors) and PMMAI + Members.</a:t>
            </a:r>
          </a:p>
          <a:p>
            <a:pPr marL="285750" indent="-285750">
              <a:buFont typeface="Arial" panose="020B0604020202020204" pitchFamily="34" charset="0"/>
              <a:buChar char="•"/>
            </a:pPr>
            <a:endParaRPr lang="en-GB" b="1" dirty="0"/>
          </a:p>
          <a:p>
            <a:pPr marL="285750" indent="-285750">
              <a:buFont typeface="Arial" panose="020B0604020202020204" pitchFamily="34" charset="0"/>
              <a:buChar char="•"/>
            </a:pPr>
            <a:r>
              <a:rPr lang="en-GB" b="1" dirty="0"/>
              <a:t>Help to elevate and enhance Indian product standard &amp; quality at global markets through process improvements  and support in operations management.</a:t>
            </a:r>
          </a:p>
          <a:p>
            <a:pPr marL="285750" indent="-285750">
              <a:buFont typeface="Arial" panose="020B0604020202020204" pitchFamily="34" charset="0"/>
              <a:buChar char="•"/>
            </a:pPr>
            <a:endParaRPr lang="en-GB" b="1" dirty="0"/>
          </a:p>
          <a:p>
            <a:pPr marL="285750" indent="-285750">
              <a:buFont typeface="Arial" panose="020B0604020202020204" pitchFamily="34" charset="0"/>
              <a:buChar char="•"/>
            </a:pPr>
            <a:r>
              <a:rPr lang="en-GB" b="1" dirty="0"/>
              <a:t>Through our LEAN  initiative we will facilitate co-existing with supplier with sustained program to raise quality, to reduce cost and shorten delivery time.</a:t>
            </a:r>
          </a:p>
          <a:p>
            <a:pPr marL="285750" indent="-285750">
              <a:buFont typeface="Arial" panose="020B0604020202020204" pitchFamily="34" charset="0"/>
              <a:buChar char="•"/>
            </a:pPr>
            <a:endParaRPr lang="en-GB" sz="2000" dirty="0"/>
          </a:p>
        </p:txBody>
      </p:sp>
      <p:sp>
        <p:nvSpPr>
          <p:cNvPr id="9" name="Rectangle 11"/>
          <p:cNvSpPr txBox="1">
            <a:spLocks noChangeArrowheads="1"/>
          </p:cNvSpPr>
          <p:nvPr/>
        </p:nvSpPr>
        <p:spPr>
          <a:xfrm>
            <a:off x="150312" y="2057400"/>
            <a:ext cx="8687669" cy="511573"/>
          </a:xfrm>
          <a:prstGeom prst="rect">
            <a:avLst/>
          </a:prstGeom>
          <a:solidFill>
            <a:schemeClr val="tx2">
              <a:lumMod val="40000"/>
              <a:lumOff val="60000"/>
            </a:schemeClr>
          </a:solidFill>
        </p:spPr>
        <p:txBody>
          <a:bodyPr/>
          <a:lstStyle/>
          <a:p>
            <a:r>
              <a:rPr lang="en-GB" sz="2800" dirty="0"/>
              <a:t>Objectives : </a:t>
            </a:r>
          </a:p>
        </p:txBody>
      </p:sp>
      <p:sp>
        <p:nvSpPr>
          <p:cNvPr id="8" name="Up Ribbon 2"/>
          <p:cNvSpPr/>
          <p:nvPr/>
        </p:nvSpPr>
        <p:spPr>
          <a:xfrm rot="19351102">
            <a:off x="7238417" y="1536936"/>
            <a:ext cx="2161115" cy="480849"/>
          </a:xfrm>
          <a:prstGeom prst="ribbon2">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a:effectLst>
                  <a:outerShdw blurRad="38100" dist="38100" dir="2700000" algn="tl">
                    <a:srgbClr val="000000">
                      <a:alpha val="43137"/>
                    </a:srgbClr>
                  </a:outerShdw>
                </a:effectLst>
              </a:rPr>
              <a:t>Recap</a:t>
            </a:r>
          </a:p>
        </p:txBody>
      </p:sp>
    </p:spTree>
    <p:extLst>
      <p:ext uri="{BB962C8B-B14F-4D97-AF65-F5344CB8AC3E}">
        <p14:creationId xmlns:p14="http://schemas.microsoft.com/office/powerpoint/2010/main" xmlns="" val="35971485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0"/>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base">
              <a:spcBef>
                <a:spcPct val="0"/>
              </a:spcBef>
              <a:spcAft>
                <a:spcPct val="0"/>
              </a:spcAft>
            </a:pPr>
            <a:r>
              <a:rPr lang="en-US" sz="2800" b="1" dirty="0">
                <a:solidFill>
                  <a:srgbClr val="FF0000"/>
                </a:solidFill>
                <a:cs typeface="Arial" charset="0"/>
              </a:rPr>
              <a:t>Central Purchase System (Synergy Co-Cab)</a:t>
            </a:r>
            <a:endParaRPr lang="en-US" sz="2800" dirty="0">
              <a:solidFill>
                <a:srgbClr val="FF0000"/>
              </a:solidFill>
              <a:cs typeface="Arial" charset="0"/>
            </a:endParaRPr>
          </a:p>
        </p:txBody>
      </p:sp>
      <p:sp>
        <p:nvSpPr>
          <p:cNvPr id="6" name="TextBox 5"/>
          <p:cNvSpPr txBox="1"/>
          <p:nvPr/>
        </p:nvSpPr>
        <p:spPr>
          <a:xfrm>
            <a:off x="382566" y="1288186"/>
            <a:ext cx="8496300" cy="4753609"/>
          </a:xfrm>
          <a:prstGeom prst="rect">
            <a:avLst/>
          </a:prstGeom>
          <a:noFill/>
        </p:spPr>
        <p:txBody>
          <a:bodyPr wrap="square" rtlCol="0">
            <a:spAutoFit/>
          </a:bodyPr>
          <a:lstStyle/>
          <a:p>
            <a:pPr>
              <a:lnSpc>
                <a:spcPct val="150000"/>
              </a:lnSpc>
              <a:buFont typeface="Wingdings" pitchFamily="2" charset="2"/>
              <a:buChar char="Ø"/>
            </a:pPr>
            <a:endParaRPr lang="en-US" sz="2400" dirty="0"/>
          </a:p>
          <a:p>
            <a:pPr marL="342900" indent="-342900">
              <a:lnSpc>
                <a:spcPct val="150000"/>
              </a:lnSpc>
              <a:buFont typeface="Arial" panose="020B0604020202020204" pitchFamily="34" charset="0"/>
              <a:buChar char="•"/>
            </a:pPr>
            <a:r>
              <a:rPr lang="en-US" sz="2000" b="1" dirty="0"/>
              <a:t>Approx. Over 8000 KM consolidated volume per annum with YOY increase with business / sector  growth</a:t>
            </a:r>
          </a:p>
          <a:p>
            <a:pPr marL="342900" indent="-342900">
              <a:lnSpc>
                <a:spcPct val="150000"/>
              </a:lnSpc>
              <a:buFont typeface="Arial" panose="020B0604020202020204" pitchFamily="34" charset="0"/>
              <a:buChar char="•"/>
            </a:pPr>
            <a:r>
              <a:rPr lang="en-US" sz="2000" b="1" dirty="0"/>
              <a:t>Possibility of expansion within the group &amp; with new members</a:t>
            </a:r>
          </a:p>
          <a:p>
            <a:pPr marL="342900" indent="-342900">
              <a:lnSpc>
                <a:spcPct val="150000"/>
              </a:lnSpc>
              <a:buFont typeface="Arial" panose="020B0604020202020204" pitchFamily="34" charset="0"/>
              <a:buChar char="•"/>
            </a:pPr>
            <a:r>
              <a:rPr lang="en-US" sz="2000" b="1" dirty="0"/>
              <a:t>Common point of interaction</a:t>
            </a:r>
          </a:p>
          <a:p>
            <a:pPr marL="342900" indent="-342900">
              <a:lnSpc>
                <a:spcPct val="150000"/>
              </a:lnSpc>
              <a:buFont typeface="Arial" panose="020B0604020202020204" pitchFamily="34" charset="0"/>
              <a:buChar char="•"/>
            </a:pPr>
            <a:r>
              <a:rPr lang="en-US" sz="2000" b="1" dirty="0"/>
              <a:t>Savings in marketing &amp; sales expenses to the vendor</a:t>
            </a:r>
          </a:p>
          <a:p>
            <a:pPr marL="342900" indent="-342900">
              <a:lnSpc>
                <a:spcPct val="150000"/>
              </a:lnSpc>
              <a:buFont typeface="Arial" panose="020B0604020202020204" pitchFamily="34" charset="0"/>
              <a:buChar char="•"/>
            </a:pPr>
            <a:r>
              <a:rPr lang="en-US" sz="2000" b="1" dirty="0"/>
              <a:t>Increase in Brand value </a:t>
            </a:r>
          </a:p>
          <a:p>
            <a:pPr marL="342900" indent="-342900">
              <a:lnSpc>
                <a:spcPct val="150000"/>
              </a:lnSpc>
              <a:buFont typeface="Arial" panose="020B0604020202020204" pitchFamily="34" charset="0"/>
              <a:buChar char="•"/>
            </a:pPr>
            <a:r>
              <a:rPr lang="en-US" sz="2000" b="1" dirty="0"/>
              <a:t>Expansion opportunity to cope-up with the demand</a:t>
            </a:r>
          </a:p>
          <a:p>
            <a:pPr marL="342900" indent="-342900">
              <a:lnSpc>
                <a:spcPct val="150000"/>
              </a:lnSpc>
              <a:buFont typeface="Arial" panose="020B0604020202020204" pitchFamily="34" charset="0"/>
              <a:buChar char="•"/>
            </a:pPr>
            <a:r>
              <a:rPr lang="en-US" sz="2000" b="1" dirty="0"/>
              <a:t>Sustainable Business </a:t>
            </a:r>
          </a:p>
          <a:p>
            <a:pPr marL="342900" indent="-342900">
              <a:lnSpc>
                <a:spcPct val="150000"/>
              </a:lnSpc>
              <a:buFont typeface="Arial" panose="020B0604020202020204" pitchFamily="34" charset="0"/>
              <a:buChar char="•"/>
            </a:pPr>
            <a:r>
              <a:rPr lang="en-US" sz="2000" b="1" dirty="0"/>
              <a:t>High level of standardization and modularization targeted.  </a:t>
            </a:r>
            <a:endParaRPr lang="en-IN" sz="2000" b="1" dirty="0"/>
          </a:p>
        </p:txBody>
      </p:sp>
      <p:sp>
        <p:nvSpPr>
          <p:cNvPr id="8" name="Rectangle 11"/>
          <p:cNvSpPr txBox="1">
            <a:spLocks noChangeArrowheads="1"/>
          </p:cNvSpPr>
          <p:nvPr/>
        </p:nvSpPr>
        <p:spPr>
          <a:xfrm>
            <a:off x="115866" y="106977"/>
            <a:ext cx="8763000" cy="457200"/>
          </a:xfrm>
          <a:prstGeom prst="rect">
            <a:avLst/>
          </a:prstGeom>
        </p:spPr>
        <p:txBody>
          <a:bodyPr/>
          <a:lstStyle/>
          <a:p>
            <a:pPr fontAlgn="base">
              <a:spcBef>
                <a:spcPct val="0"/>
              </a:spcBef>
              <a:spcAft>
                <a:spcPct val="0"/>
              </a:spcAft>
            </a:pPr>
            <a:endParaRPr lang="en-US" sz="2800" dirty="0">
              <a:solidFill>
                <a:srgbClr val="FF0000"/>
              </a:solidFill>
              <a:cs typeface="Arial" charset="0"/>
            </a:endParaRPr>
          </a:p>
        </p:txBody>
      </p:sp>
      <p:sp>
        <p:nvSpPr>
          <p:cNvPr id="9" name="Rectangle 11"/>
          <p:cNvSpPr txBox="1">
            <a:spLocks noChangeArrowheads="1"/>
          </p:cNvSpPr>
          <p:nvPr/>
        </p:nvSpPr>
        <p:spPr>
          <a:xfrm>
            <a:off x="358503" y="1220950"/>
            <a:ext cx="8687669" cy="511573"/>
          </a:xfrm>
          <a:prstGeom prst="rect">
            <a:avLst/>
          </a:prstGeom>
          <a:solidFill>
            <a:schemeClr val="tx2">
              <a:lumMod val="40000"/>
              <a:lumOff val="60000"/>
            </a:schemeClr>
          </a:solidFill>
        </p:spPr>
        <p:txBody>
          <a:bodyPr/>
          <a:lstStyle/>
          <a:p>
            <a:r>
              <a:rPr lang="en-GB" sz="2800" dirty="0"/>
              <a:t>Cable is  one of the key commodity commonly used</a:t>
            </a:r>
          </a:p>
        </p:txBody>
      </p:sp>
      <p:sp>
        <p:nvSpPr>
          <p:cNvPr id="7" name="Up Ribbon 2"/>
          <p:cNvSpPr/>
          <p:nvPr/>
        </p:nvSpPr>
        <p:spPr>
          <a:xfrm rot="19351102">
            <a:off x="7045677" y="4017580"/>
            <a:ext cx="2114497" cy="664240"/>
          </a:xfrm>
          <a:prstGeom prst="ribbon2">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a:effectLst>
                  <a:outerShdw blurRad="38100" dist="38100" dir="2700000" algn="tl">
                    <a:srgbClr val="000000">
                      <a:alpha val="43137"/>
                    </a:srgbClr>
                  </a:outerShdw>
                </a:effectLst>
              </a:rPr>
              <a:t>Recap</a:t>
            </a:r>
          </a:p>
        </p:txBody>
      </p:sp>
    </p:spTree>
    <p:extLst>
      <p:ext uri="{BB962C8B-B14F-4D97-AF65-F5344CB8AC3E}">
        <p14:creationId xmlns:p14="http://schemas.microsoft.com/office/powerpoint/2010/main" xmlns="" val="882869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0"/>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1"/>
          <p:cNvSpPr txBox="1">
            <a:spLocks noChangeArrowheads="1"/>
          </p:cNvSpPr>
          <p:nvPr/>
        </p:nvSpPr>
        <p:spPr>
          <a:xfrm>
            <a:off x="152400" y="76200"/>
            <a:ext cx="8763000" cy="457200"/>
          </a:xfrm>
          <a:prstGeom prst="rect">
            <a:avLst/>
          </a:prstGeom>
        </p:spPr>
        <p:txBody>
          <a:bodyPr/>
          <a:lstStyle/>
          <a:p>
            <a:pPr fontAlgn="base">
              <a:spcBef>
                <a:spcPct val="0"/>
              </a:spcBef>
              <a:spcAft>
                <a:spcPct val="0"/>
              </a:spcAft>
            </a:pPr>
            <a:r>
              <a:rPr lang="en-US" sz="2800" b="1" dirty="0">
                <a:solidFill>
                  <a:srgbClr val="FF0000"/>
                </a:solidFill>
                <a:cs typeface="Arial" charset="0"/>
              </a:rPr>
              <a:t>Our Expectations from Vendors </a:t>
            </a:r>
            <a:endParaRPr lang="en-US" sz="2800" dirty="0">
              <a:solidFill>
                <a:srgbClr val="FF0000"/>
              </a:solidFill>
              <a:cs typeface="Arial" charset="0"/>
            </a:endParaRPr>
          </a:p>
        </p:txBody>
      </p:sp>
      <p:sp>
        <p:nvSpPr>
          <p:cNvPr id="7" name="TextBox 6"/>
          <p:cNvSpPr txBox="1"/>
          <p:nvPr/>
        </p:nvSpPr>
        <p:spPr>
          <a:xfrm>
            <a:off x="533400" y="1061621"/>
            <a:ext cx="7772400" cy="6863417"/>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000" b="1" dirty="0"/>
              <a:t>Long term engagement on sustainable terms</a:t>
            </a:r>
          </a:p>
          <a:p>
            <a:pPr marL="342900" indent="-342900">
              <a:lnSpc>
                <a:spcPct val="200000"/>
              </a:lnSpc>
              <a:buFont typeface="Arial" panose="020B0604020202020204" pitchFamily="34" charset="0"/>
              <a:buChar char="•"/>
            </a:pPr>
            <a:r>
              <a:rPr lang="en-US" sz="2000" b="1" dirty="0"/>
              <a:t>Setting up Kanban for PMMAI inside your setup for fast response time</a:t>
            </a:r>
          </a:p>
          <a:p>
            <a:pPr marL="342900" indent="-342900">
              <a:lnSpc>
                <a:spcPct val="200000"/>
              </a:lnSpc>
              <a:buFont typeface="Arial" panose="020B0604020202020204" pitchFamily="34" charset="0"/>
              <a:buChar char="•"/>
            </a:pPr>
            <a:r>
              <a:rPr lang="en-US" sz="2000" b="1" dirty="0"/>
              <a:t>International standard product in terms of quality &amp; reliability</a:t>
            </a:r>
          </a:p>
          <a:p>
            <a:pPr marL="342900" indent="-342900">
              <a:lnSpc>
                <a:spcPct val="200000"/>
              </a:lnSpc>
              <a:buFont typeface="Arial" panose="020B0604020202020204" pitchFamily="34" charset="0"/>
              <a:buChar char="•"/>
            </a:pPr>
            <a:r>
              <a:rPr lang="en-US" sz="2000" b="1" dirty="0"/>
              <a:t>On time supplies</a:t>
            </a:r>
          </a:p>
          <a:p>
            <a:pPr marL="342900" indent="-342900">
              <a:lnSpc>
                <a:spcPct val="200000"/>
              </a:lnSpc>
              <a:buFont typeface="Arial" panose="020B0604020202020204" pitchFamily="34" charset="0"/>
              <a:buChar char="•"/>
            </a:pPr>
            <a:r>
              <a:rPr lang="en-US" sz="2000" b="1" dirty="0"/>
              <a:t>Competitive &amp; Stable pricing</a:t>
            </a:r>
          </a:p>
          <a:p>
            <a:pPr marL="342900" indent="-342900">
              <a:lnSpc>
                <a:spcPct val="200000"/>
              </a:lnSpc>
              <a:buFont typeface="Arial" panose="020B0604020202020204" pitchFamily="34" charset="0"/>
              <a:buChar char="•"/>
            </a:pPr>
            <a:r>
              <a:rPr lang="en-US" sz="2000" b="1" dirty="0"/>
              <a:t>Prompt after Sales support</a:t>
            </a:r>
          </a:p>
          <a:p>
            <a:pPr marL="342900" indent="-342900">
              <a:lnSpc>
                <a:spcPct val="200000"/>
              </a:lnSpc>
              <a:buFont typeface="Arial" panose="020B0604020202020204" pitchFamily="34" charset="0"/>
              <a:buChar char="•"/>
            </a:pPr>
            <a:r>
              <a:rPr lang="en-US" sz="2000" b="1" dirty="0"/>
              <a:t>Flexibility &amp; adoptability</a:t>
            </a:r>
          </a:p>
          <a:p>
            <a:pPr marL="342900" indent="-342900">
              <a:lnSpc>
                <a:spcPct val="200000"/>
              </a:lnSpc>
              <a:buFont typeface="Arial" panose="020B0604020202020204" pitchFamily="34" charset="0"/>
              <a:buChar char="•"/>
            </a:pPr>
            <a:r>
              <a:rPr lang="en-US" sz="2000" b="1" dirty="0"/>
              <a:t>Constant Upgradation of Technology and service standards</a:t>
            </a:r>
          </a:p>
          <a:p>
            <a:pPr marL="342900" indent="-342900">
              <a:lnSpc>
                <a:spcPct val="200000"/>
              </a:lnSpc>
              <a:buFont typeface="Arial" panose="020B0604020202020204" pitchFamily="34" charset="0"/>
              <a:buChar char="•"/>
            </a:pPr>
            <a:endParaRPr lang="en-US" sz="2000" dirty="0"/>
          </a:p>
          <a:p>
            <a:pPr>
              <a:lnSpc>
                <a:spcPct val="200000"/>
              </a:lnSpc>
            </a:pPr>
            <a:endParaRPr lang="en-US" sz="2000" dirty="0"/>
          </a:p>
        </p:txBody>
      </p:sp>
      <p:sp>
        <p:nvSpPr>
          <p:cNvPr id="6" name="Up Ribbon 2"/>
          <p:cNvSpPr/>
          <p:nvPr/>
        </p:nvSpPr>
        <p:spPr>
          <a:xfrm rot="19351102">
            <a:off x="6743570" y="3687787"/>
            <a:ext cx="2328170" cy="664240"/>
          </a:xfrm>
          <a:prstGeom prst="ribbon2">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2400" b="1" dirty="0">
                <a:effectLst>
                  <a:outerShdw blurRad="38100" dist="38100" dir="2700000" algn="tl">
                    <a:srgbClr val="000000">
                      <a:alpha val="43137"/>
                    </a:srgbClr>
                  </a:outerShdw>
                </a:effectLst>
              </a:rPr>
              <a:t>Recap</a:t>
            </a:r>
          </a:p>
        </p:txBody>
      </p:sp>
    </p:spTree>
    <p:extLst>
      <p:ext uri="{BB962C8B-B14F-4D97-AF65-F5344CB8AC3E}">
        <p14:creationId xmlns:p14="http://schemas.microsoft.com/office/powerpoint/2010/main" xmlns="" val="3597148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0"/>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1"/>
          <p:cNvSpPr txBox="1">
            <a:spLocks noChangeArrowheads="1"/>
          </p:cNvSpPr>
          <p:nvPr/>
        </p:nvSpPr>
        <p:spPr>
          <a:xfrm>
            <a:off x="152400" y="76200"/>
            <a:ext cx="8763000" cy="457200"/>
          </a:xfrm>
          <a:prstGeom prst="rect">
            <a:avLst/>
          </a:prstGeom>
        </p:spPr>
        <p:txBody>
          <a:bodyPr/>
          <a:lstStyle/>
          <a:p>
            <a:pPr fontAlgn="base">
              <a:spcBef>
                <a:spcPct val="0"/>
              </a:spcBef>
              <a:spcAft>
                <a:spcPct val="0"/>
              </a:spcAft>
            </a:pPr>
            <a:r>
              <a:rPr lang="en-US" sz="2800" b="1" dirty="0">
                <a:solidFill>
                  <a:srgbClr val="FF0000"/>
                </a:solidFill>
                <a:cs typeface="Arial" charset="0"/>
              </a:rPr>
              <a:t>The COCAB  Team -  </a:t>
            </a:r>
            <a:endParaRPr lang="en-US" sz="2800" dirty="0">
              <a:solidFill>
                <a:srgbClr val="FF0000"/>
              </a:solidFill>
              <a:cs typeface="Arial" charset="0"/>
            </a:endParaRPr>
          </a:p>
        </p:txBody>
      </p:sp>
      <p:sp>
        <p:nvSpPr>
          <p:cNvPr id="7" name="TextBox 6"/>
          <p:cNvSpPr txBox="1"/>
          <p:nvPr/>
        </p:nvSpPr>
        <p:spPr>
          <a:xfrm>
            <a:off x="2311959" y="546652"/>
            <a:ext cx="5127230" cy="5755422"/>
          </a:xfrm>
          <a:prstGeom prst="rect">
            <a:avLst/>
          </a:prstGeom>
          <a:solidFill>
            <a:schemeClr val="bg1"/>
          </a:solidFill>
          <a:ln>
            <a:noFill/>
          </a:ln>
        </p:spPr>
        <p:txBody>
          <a:bodyPr wrap="square" rtlCol="0">
            <a:spAutoFit/>
          </a:bodyPr>
          <a:lstStyle/>
          <a:p>
            <a:pPr>
              <a:lnSpc>
                <a:spcPct val="200000"/>
              </a:lnSpc>
            </a:pPr>
            <a:r>
              <a:rPr lang="en-US" dirty="0"/>
              <a:t> </a:t>
            </a:r>
            <a:endParaRPr lang="en-US" dirty="0" smtClean="0"/>
          </a:p>
          <a:p>
            <a:pPr>
              <a:lnSpc>
                <a:spcPct val="200000"/>
              </a:lnSpc>
            </a:pPr>
            <a:r>
              <a:rPr lang="en-US" dirty="0" err="1" smtClean="0"/>
              <a:t>Shirish</a:t>
            </a:r>
            <a:r>
              <a:rPr lang="en-US" dirty="0" smtClean="0"/>
              <a:t> </a:t>
            </a:r>
            <a:r>
              <a:rPr lang="en-US" dirty="0"/>
              <a:t>Divgi –COCAB  Leader.</a:t>
            </a:r>
          </a:p>
          <a:p>
            <a:pPr>
              <a:lnSpc>
                <a:spcPct val="200000"/>
              </a:lnSpc>
            </a:pPr>
            <a:r>
              <a:rPr lang="en-US" dirty="0" err="1"/>
              <a:t>Kishore</a:t>
            </a:r>
            <a:r>
              <a:rPr lang="en-US" dirty="0"/>
              <a:t> </a:t>
            </a:r>
            <a:r>
              <a:rPr lang="en-US" dirty="0" err="1" smtClean="0"/>
              <a:t>Singhi</a:t>
            </a:r>
            <a:r>
              <a:rPr lang="en-US" dirty="0" smtClean="0"/>
              <a:t> </a:t>
            </a:r>
            <a:r>
              <a:rPr lang="en-US" dirty="0"/>
              <a:t>&amp; SNJ </a:t>
            </a:r>
            <a:r>
              <a:rPr lang="en-US" dirty="0" err="1" smtClean="0"/>
              <a:t>Aradhya</a:t>
            </a:r>
            <a:r>
              <a:rPr lang="en-US" dirty="0" smtClean="0"/>
              <a:t>- </a:t>
            </a:r>
            <a:r>
              <a:rPr lang="en-US" dirty="0"/>
              <a:t>Key negotiators.</a:t>
            </a:r>
          </a:p>
          <a:p>
            <a:pPr>
              <a:lnSpc>
                <a:spcPct val="200000"/>
              </a:lnSpc>
            </a:pPr>
            <a:r>
              <a:rPr lang="en-US" dirty="0" err="1"/>
              <a:t>Vinay</a:t>
            </a:r>
            <a:r>
              <a:rPr lang="en-US" dirty="0"/>
              <a:t> </a:t>
            </a:r>
            <a:r>
              <a:rPr lang="en-US" dirty="0" err="1" smtClean="0"/>
              <a:t>Bansod</a:t>
            </a:r>
            <a:r>
              <a:rPr lang="en-US" dirty="0" smtClean="0"/>
              <a:t>  </a:t>
            </a:r>
            <a:r>
              <a:rPr lang="en-US" dirty="0"/>
              <a:t>&amp; Yash Parikh- Statistical input .</a:t>
            </a:r>
          </a:p>
          <a:p>
            <a:pPr>
              <a:lnSpc>
                <a:spcPct val="200000"/>
              </a:lnSpc>
            </a:pPr>
            <a:r>
              <a:rPr lang="en-US" dirty="0"/>
              <a:t>Technical &amp; commercial Support- </a:t>
            </a:r>
          </a:p>
          <a:p>
            <a:pPr>
              <a:lnSpc>
                <a:spcPct val="200000"/>
              </a:lnSpc>
            </a:pPr>
            <a:r>
              <a:rPr lang="en-US" dirty="0" err="1"/>
              <a:t>Prem</a:t>
            </a:r>
            <a:r>
              <a:rPr lang="en-US" dirty="0"/>
              <a:t> Kumar VRJ,  </a:t>
            </a:r>
            <a:r>
              <a:rPr lang="en-US" dirty="0" err="1"/>
              <a:t>Utsav</a:t>
            </a:r>
            <a:r>
              <a:rPr lang="en-US" dirty="0"/>
              <a:t> Doshi, Arun Kumar Chari.</a:t>
            </a:r>
          </a:p>
          <a:p>
            <a:pPr>
              <a:lnSpc>
                <a:spcPct val="200000"/>
              </a:lnSpc>
            </a:pPr>
            <a:r>
              <a:rPr lang="en-US" dirty="0"/>
              <a:t>PMMAI management support by,</a:t>
            </a:r>
          </a:p>
          <a:p>
            <a:pPr>
              <a:lnSpc>
                <a:spcPct val="200000"/>
              </a:lnSpc>
            </a:pPr>
            <a:r>
              <a:rPr lang="en-US" dirty="0"/>
              <a:t>Subba Bangera &amp; Anu Chaudhary.</a:t>
            </a:r>
          </a:p>
          <a:p>
            <a:pPr>
              <a:lnSpc>
                <a:spcPct val="200000"/>
              </a:lnSpc>
            </a:pPr>
            <a:endParaRPr lang="en-US" sz="2000" dirty="0"/>
          </a:p>
          <a:p>
            <a:pPr>
              <a:lnSpc>
                <a:spcPct val="200000"/>
              </a:lnSpc>
            </a:pPr>
            <a:endParaRPr lang="en-US" sz="2000" dirty="0"/>
          </a:p>
        </p:txBody>
      </p:sp>
      <p:pic>
        <p:nvPicPr>
          <p:cNvPr id="11" name="Picture 10"/>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282624" y="5334000"/>
            <a:ext cx="1861376" cy="1143000"/>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72062" y="4731028"/>
            <a:ext cx="1984946" cy="1323297"/>
          </a:xfrm>
          <a:prstGeom prst="rect">
            <a:avLst/>
          </a:prstGeom>
        </p:spPr>
      </p:pic>
      <p:pic>
        <p:nvPicPr>
          <p:cNvPr id="14" name="Picture 13"/>
          <p:cNvPicPr>
            <a:picLocks noChangeAspect="1"/>
          </p:cNvPicPr>
          <p:nvPr/>
        </p:nvPicPr>
        <p:blipFill>
          <a:blip r:embed="rId5" cstate="print">
            <a:extLst>
              <a:ext uri="{28A0092B-C50C-407E-A947-70E740481C1C}">
                <a14:useLocalDpi xmlns:a14="http://schemas.microsoft.com/office/drawing/2010/main" xmlns="" val="0"/>
              </a:ext>
            </a:extLst>
          </a:blip>
          <a:stretch>
            <a:fillRect/>
          </a:stretch>
        </p:blipFill>
        <p:spPr>
          <a:xfrm>
            <a:off x="172062" y="3429754"/>
            <a:ext cx="2034228" cy="1301274"/>
          </a:xfrm>
          <a:prstGeom prst="rect">
            <a:avLst/>
          </a:prstGeom>
        </p:spPr>
      </p:pic>
      <p:pic>
        <p:nvPicPr>
          <p:cNvPr id="15" name="Picture 14"/>
          <p:cNvPicPr>
            <a:picLocks noChangeAspect="1"/>
          </p:cNvPicPr>
          <p:nvPr/>
        </p:nvPicPr>
        <p:blipFill>
          <a:blip r:embed="rId6" cstate="print">
            <a:extLst>
              <a:ext uri="{28A0092B-C50C-407E-A947-70E740481C1C}">
                <a14:useLocalDpi xmlns:a14="http://schemas.microsoft.com/office/drawing/2010/main" xmlns="" val="0"/>
              </a:ext>
            </a:extLst>
          </a:blip>
          <a:stretch>
            <a:fillRect/>
          </a:stretch>
        </p:blipFill>
        <p:spPr>
          <a:xfrm>
            <a:off x="172062" y="945549"/>
            <a:ext cx="2010820" cy="1234109"/>
          </a:xfrm>
          <a:prstGeom prst="rect">
            <a:avLst/>
          </a:prstGeom>
        </p:spPr>
      </p:pic>
      <p:pic>
        <p:nvPicPr>
          <p:cNvPr id="16" name="Picture 15"/>
          <p:cNvPicPr>
            <a:picLocks noChangeAspect="1"/>
          </p:cNvPicPr>
          <p:nvPr/>
        </p:nvPicPr>
        <p:blipFill>
          <a:blip r:embed="rId7" cstate="print">
            <a:extLst>
              <a:ext uri="{28A0092B-C50C-407E-A947-70E740481C1C}">
                <a14:useLocalDpi xmlns:a14="http://schemas.microsoft.com/office/drawing/2010/main" xmlns="" val="0"/>
              </a:ext>
            </a:extLst>
          </a:blip>
          <a:stretch>
            <a:fillRect/>
          </a:stretch>
        </p:blipFill>
        <p:spPr>
          <a:xfrm>
            <a:off x="172062" y="2219415"/>
            <a:ext cx="2034798" cy="1250095"/>
          </a:xfrm>
          <a:prstGeom prst="rect">
            <a:avLst/>
          </a:prstGeom>
        </p:spPr>
      </p:pic>
      <p:pic>
        <p:nvPicPr>
          <p:cNvPr id="17" name="Picture 16"/>
          <p:cNvPicPr>
            <a:picLocks noChangeAspect="1"/>
          </p:cNvPicPr>
          <p:nvPr/>
        </p:nvPicPr>
        <p:blipFill>
          <a:blip r:embed="rId8" cstate="print">
            <a:extLst>
              <a:ext uri="{28A0092B-C50C-407E-A947-70E740481C1C}">
                <a14:useLocalDpi xmlns:a14="http://schemas.microsoft.com/office/drawing/2010/main" xmlns="" val="0"/>
              </a:ext>
            </a:extLst>
          </a:blip>
          <a:stretch>
            <a:fillRect/>
          </a:stretch>
        </p:blipFill>
        <p:spPr>
          <a:xfrm>
            <a:off x="7282624" y="3795356"/>
            <a:ext cx="1861376" cy="1422400"/>
          </a:xfrm>
          <a:prstGeom prst="rect">
            <a:avLst/>
          </a:prstGeom>
        </p:spPr>
      </p:pic>
      <p:pic>
        <p:nvPicPr>
          <p:cNvPr id="19" name="Picture 18"/>
          <p:cNvPicPr>
            <a:picLocks noChangeAspect="1"/>
          </p:cNvPicPr>
          <p:nvPr/>
        </p:nvPicPr>
        <p:blipFill>
          <a:blip r:embed="rId9" cstate="print">
            <a:extLst>
              <a:ext uri="{28A0092B-C50C-407E-A947-70E740481C1C}">
                <a14:useLocalDpi xmlns:a14="http://schemas.microsoft.com/office/drawing/2010/main" xmlns="" val="0"/>
              </a:ext>
            </a:extLst>
          </a:blip>
          <a:stretch>
            <a:fillRect/>
          </a:stretch>
        </p:blipFill>
        <p:spPr>
          <a:xfrm>
            <a:off x="7282624" y="2427704"/>
            <a:ext cx="1904065" cy="1367652"/>
          </a:xfrm>
          <a:prstGeom prst="rect">
            <a:avLst/>
          </a:prstGeom>
        </p:spPr>
      </p:pic>
      <p:pic>
        <p:nvPicPr>
          <p:cNvPr id="20" name="Picture 19"/>
          <p:cNvPicPr>
            <a:picLocks noChangeAspect="1"/>
          </p:cNvPicPr>
          <p:nvPr/>
        </p:nvPicPr>
        <p:blipFill>
          <a:blip r:embed="rId10" cstate="print">
            <a:extLst>
              <a:ext uri="{28A0092B-C50C-407E-A947-70E740481C1C}">
                <a14:useLocalDpi xmlns:a14="http://schemas.microsoft.com/office/drawing/2010/main" xmlns="" val="0"/>
              </a:ext>
            </a:extLst>
          </a:blip>
          <a:stretch>
            <a:fillRect/>
          </a:stretch>
        </p:blipFill>
        <p:spPr>
          <a:xfrm>
            <a:off x="7282624" y="809401"/>
            <a:ext cx="1904065" cy="1535063"/>
          </a:xfrm>
          <a:prstGeom prst="rect">
            <a:avLst/>
          </a:prstGeom>
        </p:spPr>
      </p:pic>
    </p:spTree>
    <p:extLst>
      <p:ext uri="{BB962C8B-B14F-4D97-AF65-F5344CB8AC3E}">
        <p14:creationId xmlns:p14="http://schemas.microsoft.com/office/powerpoint/2010/main" xmlns="" val="244370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0"/>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1"/>
          <p:cNvSpPr txBox="1">
            <a:spLocks noChangeArrowheads="1"/>
          </p:cNvSpPr>
          <p:nvPr/>
        </p:nvSpPr>
        <p:spPr>
          <a:xfrm>
            <a:off x="152400" y="76200"/>
            <a:ext cx="8763000" cy="457200"/>
          </a:xfrm>
          <a:prstGeom prst="rect">
            <a:avLst/>
          </a:prstGeom>
        </p:spPr>
        <p:txBody>
          <a:bodyPr/>
          <a:lstStyle/>
          <a:p>
            <a:pPr fontAlgn="base">
              <a:spcBef>
                <a:spcPct val="0"/>
              </a:spcBef>
              <a:spcAft>
                <a:spcPct val="0"/>
              </a:spcAft>
            </a:pPr>
            <a:r>
              <a:rPr lang="en-US" sz="2800" b="1" dirty="0">
                <a:solidFill>
                  <a:srgbClr val="FF0000"/>
                </a:solidFill>
                <a:cs typeface="Arial" charset="0"/>
              </a:rPr>
              <a:t>Results so far. </a:t>
            </a:r>
            <a:endParaRPr lang="en-US" sz="2800" dirty="0">
              <a:solidFill>
                <a:srgbClr val="FF0000"/>
              </a:solidFill>
              <a:cs typeface="Arial" charset="0"/>
            </a:endParaRPr>
          </a:p>
        </p:txBody>
      </p:sp>
      <p:sp>
        <p:nvSpPr>
          <p:cNvPr id="7" name="TextBox 6"/>
          <p:cNvSpPr txBox="1"/>
          <p:nvPr/>
        </p:nvSpPr>
        <p:spPr>
          <a:xfrm>
            <a:off x="533400" y="1061621"/>
            <a:ext cx="7772400" cy="6863417"/>
          </a:xfrm>
          <a:prstGeom prst="rect">
            <a:avLst/>
          </a:prstGeom>
          <a:noFill/>
        </p:spPr>
        <p:txBody>
          <a:bodyPr wrap="square" rtlCol="0">
            <a:spAutoFit/>
          </a:bodyPr>
          <a:lstStyle/>
          <a:p>
            <a:pPr marL="342900" indent="-342900">
              <a:lnSpc>
                <a:spcPct val="200000"/>
              </a:lnSpc>
              <a:buFont typeface="Arial" panose="020B0604020202020204" pitchFamily="34" charset="0"/>
              <a:buChar char="•"/>
            </a:pPr>
            <a:r>
              <a:rPr lang="en-US" sz="2000" b="1" dirty="0"/>
              <a:t>All terms of contract clearly worked out and communicated.</a:t>
            </a:r>
          </a:p>
          <a:p>
            <a:pPr marL="342900" indent="-342900">
              <a:lnSpc>
                <a:spcPct val="200000"/>
              </a:lnSpc>
              <a:buFont typeface="Arial" panose="020B0604020202020204" pitchFamily="34" charset="0"/>
              <a:buChar char="•"/>
            </a:pPr>
            <a:r>
              <a:rPr lang="en-US" sz="2000" b="1" dirty="0"/>
              <a:t>4 key supplier plants visited and capability ratings done.</a:t>
            </a:r>
          </a:p>
          <a:p>
            <a:pPr marL="342900" indent="-342900">
              <a:lnSpc>
                <a:spcPct val="200000"/>
              </a:lnSpc>
              <a:buFont typeface="Arial" panose="020B0604020202020204" pitchFamily="34" charset="0"/>
              <a:buChar char="•"/>
            </a:pPr>
            <a:r>
              <a:rPr lang="en-US" sz="2000" b="1" dirty="0"/>
              <a:t>Expectation communicated to short listed vendors.</a:t>
            </a:r>
          </a:p>
          <a:p>
            <a:pPr marL="342900" indent="-342900">
              <a:lnSpc>
                <a:spcPct val="200000"/>
              </a:lnSpc>
              <a:buFont typeface="Arial" panose="020B0604020202020204" pitchFamily="34" charset="0"/>
              <a:buChar char="•"/>
            </a:pPr>
            <a:r>
              <a:rPr lang="en-US" sz="2000" b="1" dirty="0"/>
              <a:t>Three vendors( LAPP, RR cable and </a:t>
            </a:r>
            <a:r>
              <a:rPr lang="en-US" sz="2000" b="1" dirty="0" err="1"/>
              <a:t>Polycab</a:t>
            </a:r>
            <a:r>
              <a:rPr lang="en-US" sz="2000" b="1" dirty="0"/>
              <a:t>) have shown interest.</a:t>
            </a:r>
          </a:p>
          <a:p>
            <a:pPr marL="342900" indent="-342900">
              <a:lnSpc>
                <a:spcPct val="200000"/>
              </a:lnSpc>
              <a:buFont typeface="Arial" panose="020B0604020202020204" pitchFamily="34" charset="0"/>
              <a:buChar char="•"/>
            </a:pPr>
            <a:r>
              <a:rPr lang="en-US" sz="2000" b="1" dirty="0"/>
              <a:t>All the vendors have gone through multiple level of quoting. </a:t>
            </a:r>
          </a:p>
          <a:p>
            <a:pPr marL="342900" indent="-342900">
              <a:lnSpc>
                <a:spcPct val="200000"/>
              </a:lnSpc>
              <a:buFont typeface="Arial" panose="020B0604020202020204" pitchFamily="34" charset="0"/>
              <a:buChar char="•"/>
            </a:pPr>
            <a:r>
              <a:rPr lang="en-US" sz="2000" b="1" dirty="0"/>
              <a:t>The expectation to vendor response GAP is narrowing.</a:t>
            </a:r>
          </a:p>
          <a:p>
            <a:pPr marL="342900" indent="-342900">
              <a:lnSpc>
                <a:spcPct val="200000"/>
              </a:lnSpc>
              <a:buFont typeface="Arial" panose="020B0604020202020204" pitchFamily="34" charset="0"/>
              <a:buChar char="•"/>
            </a:pPr>
            <a:r>
              <a:rPr lang="en-US" sz="2000" b="1" dirty="0"/>
              <a:t>Once executed clear benefits will be  seen.</a:t>
            </a:r>
          </a:p>
          <a:p>
            <a:pPr>
              <a:lnSpc>
                <a:spcPct val="200000"/>
              </a:lnSpc>
            </a:pPr>
            <a:r>
              <a:rPr lang="en-US" sz="2000" dirty="0"/>
              <a:t>  </a:t>
            </a:r>
          </a:p>
          <a:p>
            <a:pPr>
              <a:lnSpc>
                <a:spcPct val="200000"/>
              </a:lnSpc>
            </a:pPr>
            <a:endParaRPr lang="en-US" sz="2000" dirty="0"/>
          </a:p>
          <a:p>
            <a:pPr marL="342900" indent="-342900">
              <a:lnSpc>
                <a:spcPct val="200000"/>
              </a:lnSpc>
              <a:buFont typeface="Arial" panose="020B0604020202020204" pitchFamily="34" charset="0"/>
              <a:buChar char="•"/>
            </a:pPr>
            <a:endParaRPr lang="en-US" sz="2000" dirty="0"/>
          </a:p>
          <a:p>
            <a:pPr>
              <a:lnSpc>
                <a:spcPct val="200000"/>
              </a:lnSpc>
            </a:pPr>
            <a:endParaRPr lang="en-US" sz="2000" dirty="0"/>
          </a:p>
        </p:txBody>
      </p:sp>
    </p:spTree>
    <p:extLst>
      <p:ext uri="{BB962C8B-B14F-4D97-AF65-F5344CB8AC3E}">
        <p14:creationId xmlns:p14="http://schemas.microsoft.com/office/powerpoint/2010/main" xmlns="" val="550236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0"/>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1"/>
          <p:cNvSpPr txBox="1">
            <a:spLocks noChangeArrowheads="1"/>
          </p:cNvSpPr>
          <p:nvPr/>
        </p:nvSpPr>
        <p:spPr>
          <a:xfrm>
            <a:off x="152400" y="76200"/>
            <a:ext cx="8763000" cy="457200"/>
          </a:xfrm>
          <a:prstGeom prst="rect">
            <a:avLst/>
          </a:prstGeom>
        </p:spPr>
        <p:txBody>
          <a:bodyPr/>
          <a:lstStyle/>
          <a:p>
            <a:pPr fontAlgn="base">
              <a:spcBef>
                <a:spcPct val="0"/>
              </a:spcBef>
              <a:spcAft>
                <a:spcPct val="0"/>
              </a:spcAft>
            </a:pPr>
            <a:r>
              <a:rPr lang="en-US" sz="2800" b="1" dirty="0">
                <a:solidFill>
                  <a:srgbClr val="FF0000"/>
                </a:solidFill>
                <a:cs typeface="Arial" charset="0"/>
              </a:rPr>
              <a:t>Way forward,-- </a:t>
            </a:r>
            <a:endParaRPr lang="en-US" sz="2800" dirty="0">
              <a:solidFill>
                <a:srgbClr val="FF0000"/>
              </a:solidFill>
              <a:cs typeface="Arial" charset="0"/>
            </a:endParaRPr>
          </a:p>
        </p:txBody>
      </p:sp>
      <p:sp>
        <p:nvSpPr>
          <p:cNvPr id="7" name="TextBox 6"/>
          <p:cNvSpPr txBox="1"/>
          <p:nvPr/>
        </p:nvSpPr>
        <p:spPr>
          <a:xfrm>
            <a:off x="533400" y="1061621"/>
            <a:ext cx="7772400" cy="5632311"/>
          </a:xfrm>
          <a:prstGeom prst="rect">
            <a:avLst/>
          </a:prstGeom>
          <a:noFill/>
        </p:spPr>
        <p:txBody>
          <a:bodyPr wrap="square" rtlCol="0">
            <a:spAutoFit/>
          </a:bodyPr>
          <a:lstStyle/>
          <a:p>
            <a:pPr>
              <a:lnSpc>
                <a:spcPct val="200000"/>
              </a:lnSpc>
            </a:pPr>
            <a:r>
              <a:rPr lang="en-US" sz="2000" b="1" dirty="0"/>
              <a:t>Benefit at different slabs to be communicated to interested members.</a:t>
            </a:r>
          </a:p>
          <a:p>
            <a:pPr>
              <a:lnSpc>
                <a:spcPct val="200000"/>
              </a:lnSpc>
            </a:pPr>
            <a:r>
              <a:rPr lang="en-US" sz="2000" b="1" dirty="0"/>
              <a:t>The terms agreed with the vendor to be communicated to interested members.</a:t>
            </a:r>
          </a:p>
          <a:p>
            <a:pPr>
              <a:lnSpc>
                <a:spcPct val="200000"/>
              </a:lnSpc>
            </a:pPr>
            <a:r>
              <a:rPr lang="en-US" sz="2000" b="1" dirty="0"/>
              <a:t>PMMAI fees to Members based on their offtake has to be determined.</a:t>
            </a:r>
          </a:p>
          <a:p>
            <a:pPr>
              <a:lnSpc>
                <a:spcPct val="200000"/>
              </a:lnSpc>
            </a:pPr>
            <a:r>
              <a:rPr lang="en-US" sz="2000" b="1" dirty="0"/>
              <a:t>Members to be trained on standardization of cables.</a:t>
            </a:r>
          </a:p>
          <a:p>
            <a:pPr>
              <a:lnSpc>
                <a:spcPct val="200000"/>
              </a:lnSpc>
            </a:pPr>
            <a:r>
              <a:rPr lang="en-US" sz="2000" b="1" dirty="0"/>
              <a:t>PMMAI to create a common purchase platform of cables to the tune of 30 crores in a year through 3 vendors. </a:t>
            </a:r>
          </a:p>
          <a:p>
            <a:pPr marL="342900" indent="-342900">
              <a:lnSpc>
                <a:spcPct val="200000"/>
              </a:lnSpc>
              <a:buFont typeface="Arial" panose="020B0604020202020204" pitchFamily="34" charset="0"/>
              <a:buChar char="•"/>
            </a:pPr>
            <a:endParaRPr lang="en-US" sz="2000" dirty="0"/>
          </a:p>
          <a:p>
            <a:pPr>
              <a:lnSpc>
                <a:spcPct val="200000"/>
              </a:lnSpc>
            </a:pPr>
            <a:endParaRPr lang="en-US" sz="2000" dirty="0"/>
          </a:p>
        </p:txBody>
      </p:sp>
    </p:spTree>
    <p:extLst>
      <p:ext uri="{BB962C8B-B14F-4D97-AF65-F5344CB8AC3E}">
        <p14:creationId xmlns:p14="http://schemas.microsoft.com/office/powerpoint/2010/main" xmlns="" val="18611119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09490"/>
            <a:ext cx="5581977" cy="461665"/>
          </a:xfrm>
          <a:prstGeom prst="rect">
            <a:avLst/>
          </a:prstGeom>
          <a:noFill/>
        </p:spPr>
        <p:txBody>
          <a:bodyPr wrap="none" rtlCol="0">
            <a:spAutoFit/>
          </a:bodyPr>
          <a:lstStyle/>
          <a:p>
            <a:pPr fontAlgn="base">
              <a:spcBef>
                <a:spcPct val="0"/>
              </a:spcBef>
              <a:spcAft>
                <a:spcPct val="0"/>
              </a:spcAft>
            </a:pPr>
            <a:r>
              <a:rPr lang="en-US" sz="2400" b="1" dirty="0">
                <a:solidFill>
                  <a:prstClr val="black">
                    <a:lumMod val="65000"/>
                    <a:lumOff val="35000"/>
                  </a:prstClr>
                </a:solidFill>
                <a:latin typeface="Kozuka Gothic Pro R" pitchFamily="34" charset="-128"/>
                <a:ea typeface="Kozuka Gothic Pro R" pitchFamily="34" charset="-128"/>
                <a:cs typeface="Arial" pitchFamily="34" charset="0"/>
              </a:rPr>
              <a:t>F14-15 : ARMOUR &amp; SPRINT Updates</a:t>
            </a:r>
          </a:p>
        </p:txBody>
      </p:sp>
      <p:sp>
        <p:nvSpPr>
          <p:cNvPr id="2" name="Rectangle 1"/>
          <p:cNvSpPr/>
          <p:nvPr/>
        </p:nvSpPr>
        <p:spPr>
          <a:xfrm>
            <a:off x="0" y="0"/>
            <a:ext cx="9144000" cy="671155"/>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11"/>
          <p:cNvSpPr txBox="1">
            <a:spLocks noChangeArrowheads="1"/>
          </p:cNvSpPr>
          <p:nvPr/>
        </p:nvSpPr>
        <p:spPr>
          <a:xfrm>
            <a:off x="152400" y="76200"/>
            <a:ext cx="8763000" cy="457200"/>
          </a:xfrm>
          <a:prstGeom prst="rect">
            <a:avLst/>
          </a:prstGeom>
        </p:spPr>
        <p:txBody>
          <a:bodyPr/>
          <a:lstStyle/>
          <a:p>
            <a:pPr fontAlgn="base">
              <a:spcBef>
                <a:spcPct val="0"/>
              </a:spcBef>
              <a:spcAft>
                <a:spcPct val="0"/>
              </a:spcAft>
            </a:pPr>
            <a:r>
              <a:rPr lang="en-US" sz="2800" b="1" dirty="0">
                <a:solidFill>
                  <a:srgbClr val="FF0000"/>
                </a:solidFill>
                <a:cs typeface="Arial" charset="0"/>
              </a:rPr>
              <a:t>Gist of terms &amp; condition..</a:t>
            </a:r>
            <a:endParaRPr lang="en-US" sz="2800" dirty="0">
              <a:solidFill>
                <a:srgbClr val="FF0000"/>
              </a:solidFill>
              <a:cs typeface="Arial" charset="0"/>
            </a:endParaRPr>
          </a:p>
        </p:txBody>
      </p:sp>
      <p:sp>
        <p:nvSpPr>
          <p:cNvPr id="7" name="TextBox 6"/>
          <p:cNvSpPr txBox="1"/>
          <p:nvPr/>
        </p:nvSpPr>
        <p:spPr>
          <a:xfrm>
            <a:off x="533400" y="1061621"/>
            <a:ext cx="7772400" cy="7478970"/>
          </a:xfrm>
          <a:prstGeom prst="rect">
            <a:avLst/>
          </a:prstGeom>
          <a:noFill/>
        </p:spPr>
        <p:txBody>
          <a:bodyPr wrap="square" rtlCol="0">
            <a:spAutoFit/>
          </a:bodyPr>
          <a:lstStyle/>
          <a:p>
            <a:r>
              <a:rPr lang="en-US" b="1" dirty="0" smtClean="0">
                <a:solidFill>
                  <a:srgbClr val="FF0000"/>
                </a:solidFill>
              </a:rPr>
              <a:t>TERMS &amp; CONDITIONS  </a:t>
            </a:r>
            <a:endParaRPr lang="en-IN" b="1" dirty="0">
              <a:solidFill>
                <a:srgbClr val="FF0000"/>
              </a:solidFill>
            </a:endParaRPr>
          </a:p>
          <a:p>
            <a:pPr lvl="0"/>
            <a:r>
              <a:rPr lang="en-US" sz="2000" b="1" dirty="0"/>
              <a:t>60 days payment terms .75 days there will be alarm and reaching 90 days supply will stop.</a:t>
            </a:r>
            <a:endParaRPr lang="en-IN" sz="2000" b="1" dirty="0"/>
          </a:p>
          <a:p>
            <a:pPr lvl="0"/>
            <a:r>
              <a:rPr lang="en-US" sz="2000" b="1" dirty="0"/>
              <a:t>Vendor  has to confirm back to PMMAI on Price Variation clause applicable for copper, for any variation  of +/- 4-5 % .</a:t>
            </a:r>
            <a:endParaRPr lang="en-IN" sz="2000" b="1" dirty="0"/>
          </a:p>
          <a:p>
            <a:pPr lvl="0"/>
            <a:r>
              <a:rPr lang="en-US" sz="2000" b="1" dirty="0"/>
              <a:t>All deliveries at manufacturing units.</a:t>
            </a:r>
            <a:endParaRPr lang="en-IN" sz="2000" b="1" dirty="0"/>
          </a:p>
          <a:p>
            <a:pPr lvl="0"/>
            <a:r>
              <a:rPr lang="en-US" sz="2000" b="1" dirty="0"/>
              <a:t>Vendor  will review the contract until 31.03.2017 for off-take. Validity of the contract not before 30.06.2017.</a:t>
            </a:r>
          </a:p>
          <a:p>
            <a:pPr lvl="0"/>
            <a:r>
              <a:rPr lang="en-US" sz="2000" b="1" dirty="0"/>
              <a:t>Based on forecast vendor will maintain KANBAN stock for PMMAI</a:t>
            </a:r>
            <a:endParaRPr lang="en-IN" sz="2000" b="1" dirty="0"/>
          </a:p>
          <a:p>
            <a:pPr lvl="0"/>
            <a:r>
              <a:rPr lang="en-US" sz="2000" b="1" dirty="0"/>
              <a:t>MOQ turn to PACK size.</a:t>
            </a:r>
            <a:endParaRPr lang="en-IN" sz="2000" b="1" dirty="0"/>
          </a:p>
          <a:p>
            <a:pPr lvl="0"/>
            <a:r>
              <a:rPr lang="en-US" sz="2000" b="1" dirty="0">
                <a:solidFill>
                  <a:srgbClr val="FF0000"/>
                </a:solidFill>
              </a:rPr>
              <a:t>Delivery terms:</a:t>
            </a:r>
            <a:endParaRPr lang="en-IN" sz="2000" b="1" dirty="0">
              <a:solidFill>
                <a:srgbClr val="FF0000"/>
              </a:solidFill>
            </a:endParaRPr>
          </a:p>
          <a:p>
            <a:r>
              <a:rPr lang="en-US" sz="2000" b="1" dirty="0"/>
              <a:t>Vendor  will follow as per their quote.</a:t>
            </a:r>
            <a:endParaRPr lang="en-IN" sz="2000" b="1" dirty="0"/>
          </a:p>
          <a:p>
            <a:pPr lvl="0"/>
            <a:r>
              <a:rPr lang="en-US" sz="2000" b="1" dirty="0"/>
              <a:t>AIR FREIGHT cost will be at actual and extra for trading items , if needs on urgent basis .</a:t>
            </a:r>
            <a:endParaRPr lang="en-IN" sz="2000" b="1" dirty="0"/>
          </a:p>
          <a:p>
            <a:pPr lvl="0"/>
            <a:r>
              <a:rPr lang="en-US" sz="2000" b="1" dirty="0"/>
              <a:t> PMMAI members who are placing orders through their panel builders should submit purchase order/BOM copy to vendor.</a:t>
            </a:r>
            <a:endParaRPr lang="en-IN" sz="2000" b="1" dirty="0"/>
          </a:p>
          <a:p>
            <a:pPr>
              <a:lnSpc>
                <a:spcPct val="200000"/>
              </a:lnSpc>
            </a:pPr>
            <a:r>
              <a:rPr lang="en-US" sz="2000" b="1" dirty="0"/>
              <a:t>  </a:t>
            </a:r>
          </a:p>
          <a:p>
            <a:pPr>
              <a:lnSpc>
                <a:spcPct val="200000"/>
              </a:lnSpc>
            </a:pPr>
            <a:endParaRPr lang="en-US" sz="2000" dirty="0"/>
          </a:p>
          <a:p>
            <a:pPr marL="342900" indent="-342900">
              <a:lnSpc>
                <a:spcPct val="200000"/>
              </a:lnSpc>
              <a:buFont typeface="Arial" panose="020B0604020202020204" pitchFamily="34" charset="0"/>
              <a:buChar char="•"/>
            </a:pPr>
            <a:endParaRPr lang="en-US" sz="2000" dirty="0"/>
          </a:p>
          <a:p>
            <a:pPr>
              <a:lnSpc>
                <a:spcPct val="200000"/>
              </a:lnSpc>
            </a:pPr>
            <a:endParaRPr lang="en-US" sz="2000" dirty="0"/>
          </a:p>
        </p:txBody>
      </p:sp>
    </p:spTree>
    <p:extLst>
      <p:ext uri="{BB962C8B-B14F-4D97-AF65-F5344CB8AC3E}">
        <p14:creationId xmlns:p14="http://schemas.microsoft.com/office/powerpoint/2010/main" xmlns="" val="5164096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1976</TotalTime>
  <Words>1016</Words>
  <Application>Microsoft Office PowerPoint</Application>
  <PresentationFormat>On-screen Show (4:3)</PresentationFormat>
  <Paragraphs>136</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Tushar Sir</dc:creator>
  <cp:lastModifiedBy>Aalap Marketing</cp:lastModifiedBy>
  <cp:revision>64</cp:revision>
  <dcterms:created xsi:type="dcterms:W3CDTF">2006-08-16T00:00:00Z</dcterms:created>
  <dcterms:modified xsi:type="dcterms:W3CDTF">2016-08-11T12:54:25Z</dcterms:modified>
</cp:coreProperties>
</file>