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5" r:id="rId2"/>
    <p:sldId id="266" r:id="rId3"/>
    <p:sldId id="269" r:id="rId4"/>
    <p:sldId id="267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>
      <p:cViewPr>
        <p:scale>
          <a:sx n="70" d="100"/>
          <a:sy n="70" d="100"/>
        </p:scale>
        <p:origin x="-115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586C6-C196-F54A-8863-01C49A92B7CB}" type="datetimeFigureOut">
              <a:rPr lang="en-US" smtClean="0"/>
              <a:t>06/04/2017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052B7-3259-3D44-8D57-4DE818084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CD0ABE-12DE-4CD1-8B09-7C7D7267023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274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IN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IN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IN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IN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IN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IN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203A9B1-908E-4B6D-9BDB-973AB1ADFDC3}" type="slidenum">
              <a:rPr lang="en-IN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IN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06/04/2017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832866"/>
            <a:ext cx="9143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PMMAI OPEN HOUSE - 6</a:t>
            </a:r>
            <a:r>
              <a:rPr lang="en-US" sz="2800" b="1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 April, 2017 - Ahmedabad</a:t>
            </a:r>
            <a:endParaRPr lang="en-US" sz="2800" b="1" dirty="0" smtClean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3563779"/>
            <a:ext cx="853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162800" y="5867400"/>
            <a:ext cx="1980976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9600"/>
            <a:ext cx="3138454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6519446"/>
            <a:ext cx="868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Presented by :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Yash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 Parikh</a:t>
            </a:r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819400"/>
            <a:ext cx="853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 smtClean="0">
                <a:latin typeface="Calibri" pitchFamily="34" charset="0"/>
                <a:cs typeface="Calibri" pitchFamily="34" charset="0"/>
              </a:rPr>
              <a:t>SYNERGY : CO-CAB</a:t>
            </a:r>
            <a:endParaRPr lang="en-US" sz="4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544669"/>
            <a:ext cx="9143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Common Purchase Activity</a:t>
            </a:r>
            <a:endParaRPr lang="en-US" sz="3600" b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21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Milestones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232095"/>
            <a:ext cx="990600" cy="60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04801" y="685800"/>
            <a:ext cx="861059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Aug, 2015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First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meeting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held. Formation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Technical &amp;  Negotiation  Committee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Finalizing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on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RFQ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and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Shortlisting Suppliers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Oct, 2015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First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meeting of committee with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Suppliers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Factory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visits of RR Kabel, Polycab,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Finolex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&amp; Lapp 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Series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of negotiation rounds held in Ahmedabad, Mumbai &amp; Bangalore (Pricing + Terms &amp; Conditions)</a:t>
            </a:r>
          </a:p>
          <a:p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Aug, 2016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Finalized Suppliers - RR 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K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abel, Lapp,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Polycab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&amp;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Finolex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Based on Supplier response, RR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Kabel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&amp; Lapp were shortlisted</a:t>
            </a:r>
          </a:p>
          <a:p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Jan 2017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Finalized &amp; Signed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MoU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with Lapp India (December, 2016) &amp; with R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  <a:cs typeface="Calibri" pitchFamily="34" charset="0"/>
              </a:rPr>
              <a:t>Kabel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(Jan, 2017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4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232095"/>
            <a:ext cx="990600" cy="60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04801" y="685800"/>
            <a:ext cx="86105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Feb 2017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First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phase implemented with 29 members who have signed the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MoU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and agreed to all terms &amp;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conditions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Derived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a Scientific Pricing formula for a contract period of 1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year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the benefits of all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Feb/Mar 2017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Orders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being released by many members as per the Standard Operating Procedure (SOP) decided by the participating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members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Central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Purchase Online Portal  development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started.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Portal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will be bridge between our members and vendors as they will be able to see all the orders on a single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window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Current Status &amp; Future Action Plan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65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Benefits : Members - PMMAI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232095"/>
            <a:ext cx="990600" cy="60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1" y="685800"/>
            <a:ext cx="86105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Members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Cost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Saving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- 5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% to 35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%.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Standardization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by reducing the variety of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cables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Up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gradation of PMMAI member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to World Class Quality Standards</a:t>
            </a: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PMMAI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Suppliers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have agreed to pay 0.5% of total business from PMMAI as a goodwill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gesture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It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will help PMMAI to recover costs of portal and other expenses invested during this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activity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65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Next Initiative, Suggestion &amp; Timeline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232095"/>
            <a:ext cx="990600" cy="60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1" y="685800"/>
            <a:ext cx="86105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Different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items listed below have been suggested by members.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 Hardware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 Alloy steel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 Enclosures for Electrical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 Switchgear</a:t>
            </a: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We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need data for all above items ASAP and volunteers for data compilation and comparison.</a:t>
            </a: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>
                <a:latin typeface="Calibri" pitchFamily="34" charset="0"/>
                <a:cs typeface="Calibri" pitchFamily="34" charset="0"/>
              </a:rPr>
              <a:t>Till December, 2017 at least 3 items have to be included in the central Purchase for more revenue and other benefits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r>
              <a:rPr lang="en-US" sz="3200" b="1" dirty="0">
                <a:latin typeface="Calibri" pitchFamily="34" charset="0"/>
                <a:cs typeface="Calibri" pitchFamily="34" charset="0"/>
              </a:rPr>
              <a:t>More suggestions are welcome.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67200" y="1066800"/>
            <a:ext cx="3505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Motors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and Drives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 Electrical Accessories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Bearings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47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Hurdles Faced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232095"/>
            <a:ext cx="990600" cy="60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1" y="685800"/>
            <a:ext cx="86105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Data collection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(Late replies from members and continuous reminders required)</a:t>
            </a: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Data 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Refinement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(More volunteers needed for faster implementation)</a:t>
            </a: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Resolution 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of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MoU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(Agreeable Draft to all parties took more time but we hope to reduce it next time)</a:t>
            </a: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Price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negotiation with Vendors  (Series of rounds were conducted and we could save a lot whose benefits will be seen at the end of the year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4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11"/>
          <p:cNvSpPr txBox="1">
            <a:spLocks noChangeArrowheads="1"/>
          </p:cNvSpPr>
          <p:nvPr/>
        </p:nvSpPr>
        <p:spPr>
          <a:xfrm>
            <a:off x="152400" y="76200"/>
            <a:ext cx="8763000" cy="45720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Vote of Thanks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232095"/>
            <a:ext cx="990600" cy="60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1" y="685800"/>
            <a:ext cx="86105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Special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thanks to the core committee and all participating members who have been a part of the activity since start. </a:t>
            </a: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Special appreciation to  following members: Mr. S.N.J.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Aradhya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, Mr. Kishore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Singhi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, Mr. Vinay Bansod, Mr. Arun Chari, Mr. Hari Surti, Mr. Utsav Doshi, Mr.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Prem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Kumar, Mr.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Yash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, Mr. Ashish, Mrs. Anu, Mr.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Ilesh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, Mr.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Vaidyanathan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, Mr. Manish, Mr.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Degaonkar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, Mr. Bangera, Mr. </a:t>
            </a:r>
            <a:r>
              <a:rPr lang="en-US" sz="2400" b="1" dirty="0" err="1">
                <a:latin typeface="Calibri" pitchFamily="34" charset="0"/>
                <a:cs typeface="Calibri" pitchFamily="34" charset="0"/>
              </a:rPr>
              <a:t>R.G.Kakadia</a:t>
            </a:r>
            <a:r>
              <a:rPr lang="en-US" sz="2400" b="1" dirty="0">
                <a:latin typeface="Calibri" pitchFamily="34" charset="0"/>
                <a:cs typeface="Calibri" pitchFamily="34" charset="0"/>
              </a:rPr>
              <a:t> and all others who have given their valuable time, contribution and efforts to make this activity successful.  </a:t>
            </a:r>
          </a:p>
        </p:txBody>
      </p:sp>
    </p:spTree>
    <p:extLst>
      <p:ext uri="{BB962C8B-B14F-4D97-AF65-F5344CB8AC3E}">
        <p14:creationId xmlns:p14="http://schemas.microsoft.com/office/powerpoint/2010/main" val="138460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209490"/>
            <a:ext cx="5581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Kozuka Gothic Pro R" pitchFamily="34" charset="-128"/>
                <a:ea typeface="Kozuka Gothic Pro R" pitchFamily="34" charset="-128"/>
                <a:cs typeface="Arial" pitchFamily="34" charset="0"/>
              </a:rPr>
              <a:t>F14-15 : ARMOUR &amp; SPRINT Updates</a:t>
            </a:r>
            <a:endParaRPr lang="en-US" sz="2400" b="1" dirty="0">
              <a:solidFill>
                <a:prstClr val="black">
                  <a:lumMod val="65000"/>
                  <a:lumOff val="35000"/>
                </a:prstClr>
              </a:solidFill>
              <a:latin typeface="Kozuka Gothic Pro R" pitchFamily="34" charset="-128"/>
              <a:ea typeface="Kozuka Gothic Pro R" pitchFamily="34" charset="-128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711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232095"/>
            <a:ext cx="990600" cy="601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38200" y="685800"/>
            <a:ext cx="7772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alibri" pitchFamily="34" charset="0"/>
                <a:cs typeface="Calibri" pitchFamily="34" charset="0"/>
              </a:rPr>
              <a:t>Further Success will </a:t>
            </a: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ONLY </a:t>
            </a: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BE </a:t>
            </a:r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POSSIBLE 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>with 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>Every one Participating and Responding 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>timely for data and feedback</a:t>
            </a:r>
            <a:endParaRPr lang="en-US" sz="4800" dirty="0">
              <a:latin typeface="Calibri" pitchFamily="34" charset="0"/>
              <a:cs typeface="Angsana New" pitchFamily="18" charset="-34"/>
            </a:endParaRPr>
          </a:p>
          <a:p>
            <a:pPr algn="ctr"/>
            <a:endParaRPr lang="en-US" sz="4800" dirty="0" smtClean="0">
              <a:latin typeface="Calibri" pitchFamily="34" charset="0"/>
              <a:cs typeface="Angsana New" pitchFamily="18" charset="-34"/>
            </a:endParaRPr>
          </a:p>
          <a:p>
            <a:pPr algn="ctr"/>
            <a:r>
              <a:rPr lang="en-US" sz="6000" b="1" dirty="0" smtClean="0">
                <a:solidFill>
                  <a:srgbClr val="0070C0"/>
                </a:solidFill>
                <a:latin typeface="Calibri" pitchFamily="34" charset="0"/>
                <a:cs typeface="Angsana New" pitchFamily="18" charset="-34"/>
              </a:rPr>
              <a:t>Thank you.</a:t>
            </a:r>
            <a:endParaRPr lang="en-US" sz="4800" b="1" dirty="0" smtClean="0">
              <a:solidFill>
                <a:srgbClr val="0070C0"/>
              </a:solidFill>
              <a:latin typeface="Calibri" pitchFamily="34" charset="0"/>
              <a:cs typeface="Angsana New" pitchFamily="18" charset="-34"/>
            </a:endParaRPr>
          </a:p>
          <a:p>
            <a:pPr algn="ctr"/>
            <a:endParaRPr lang="en-US" sz="4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44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1854</TotalTime>
  <Words>629</Words>
  <Application>Microsoft Office PowerPoint</Application>
  <PresentationFormat>On-screen Show (4:3)</PresentationFormat>
  <Paragraphs>83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Apothecary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Yash Parikh</dc:creator>
  <cp:lastModifiedBy>VINAY</cp:lastModifiedBy>
  <cp:revision>29</cp:revision>
  <dcterms:created xsi:type="dcterms:W3CDTF">2006-08-16T00:00:00Z</dcterms:created>
  <dcterms:modified xsi:type="dcterms:W3CDTF">2017-04-06T12:29:55Z</dcterms:modified>
</cp:coreProperties>
</file>